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40"/>
  </p:notesMasterIdLst>
  <p:handoutMasterIdLst>
    <p:handoutMasterId r:id="rId41"/>
  </p:handoutMasterIdLst>
  <p:sldIdLst>
    <p:sldId id="566" r:id="rId2"/>
    <p:sldId id="519" r:id="rId3"/>
    <p:sldId id="554" r:id="rId4"/>
    <p:sldId id="553" r:id="rId5"/>
    <p:sldId id="567" r:id="rId6"/>
    <p:sldId id="570" r:id="rId7"/>
    <p:sldId id="612" r:id="rId8"/>
    <p:sldId id="568" r:id="rId9"/>
    <p:sldId id="569" r:id="rId10"/>
    <p:sldId id="556" r:id="rId11"/>
    <p:sldId id="571" r:id="rId12"/>
    <p:sldId id="620" r:id="rId13"/>
    <p:sldId id="621" r:id="rId14"/>
    <p:sldId id="629" r:id="rId15"/>
    <p:sldId id="622" r:id="rId16"/>
    <p:sldId id="623" r:id="rId17"/>
    <p:sldId id="624" r:id="rId18"/>
    <p:sldId id="625" r:id="rId19"/>
    <p:sldId id="573" r:id="rId20"/>
    <p:sldId id="551" r:id="rId21"/>
    <p:sldId id="561" r:id="rId22"/>
    <p:sldId id="626" r:id="rId23"/>
    <p:sldId id="559" r:id="rId24"/>
    <p:sldId id="560" r:id="rId25"/>
    <p:sldId id="585" r:id="rId26"/>
    <p:sldId id="587" r:id="rId27"/>
    <p:sldId id="529" r:id="rId28"/>
    <p:sldId id="607" r:id="rId29"/>
    <p:sldId id="608" r:id="rId30"/>
    <p:sldId id="588" r:id="rId31"/>
    <p:sldId id="594" r:id="rId32"/>
    <p:sldId id="597" r:id="rId33"/>
    <p:sldId id="602" r:id="rId34"/>
    <p:sldId id="627" r:id="rId35"/>
    <p:sldId id="628" r:id="rId36"/>
    <p:sldId id="618" r:id="rId37"/>
    <p:sldId id="611" r:id="rId38"/>
    <p:sldId id="547" r:id="rId3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700" userDrawn="1">
          <p15:clr>
            <a:srgbClr val="A4A3A4"/>
          </p15:clr>
        </p15:guide>
        <p15:guide id="3" pos="29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6600"/>
    <a:srgbClr val="FF6699"/>
    <a:srgbClr val="C00000"/>
    <a:srgbClr val="AD4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57" autoAdjust="0"/>
  </p:normalViewPr>
  <p:slideViewPr>
    <p:cSldViewPr snapToGrid="0">
      <p:cViewPr varScale="1">
        <p:scale>
          <a:sx n="83" d="100"/>
          <a:sy n="83" d="100"/>
        </p:scale>
        <p:origin x="1450" y="67"/>
      </p:cViewPr>
      <p:guideLst>
        <p:guide orient="horz" pos="2160"/>
        <p:guide pos="2700"/>
        <p:guide pos="297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01D5713-BBD4-4746-9D4F-5B95B6FBF14A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292F07F-C2FB-4AF2-9C9D-958CC92EF4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8689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7BE7139-D38C-4046-9482-29687373720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E0B3BA0-71C4-49E9-B9B0-9D4C2C017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02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B3BA0-71C4-49E9-B9B0-9D4C2C0175D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05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27A26-874A-48F0-B382-6E8EAAAD366D}" type="datetime1">
              <a:rPr lang="en-US" smtClean="0"/>
              <a:pPr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181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C0B1-C34E-4CB4-A377-891F9321D96A}" type="datetime1">
              <a:rPr lang="en-US" smtClean="0"/>
              <a:pPr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0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E1158-C15E-4A97-9103-2B8999E0CF3A}" type="datetime1">
              <a:rPr lang="en-US" smtClean="0"/>
              <a:pPr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2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CBA4-773F-4754-91B6-7393ADC4507B}" type="datetime1">
              <a:rPr lang="en-US" smtClean="0"/>
              <a:pPr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2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5E0CC-D795-474A-9379-AB7E188AC830}" type="datetime1">
              <a:rPr lang="en-US" smtClean="0"/>
              <a:pPr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69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29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07BA9-5D48-4609-8048-411099A6219F}" type="datetime1">
              <a:rPr lang="en-US" smtClean="0"/>
              <a:pPr/>
              <a:t>10/24/2018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00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9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10E2E-4DFC-4BCF-AD34-F52BA41536C4}" type="datetime1">
              <a:rPr lang="en-US" smtClean="0"/>
              <a:pPr/>
              <a:t>10/24/2018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7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97CFC64-A952-4D25-9B7A-15A6425CDEB0}" type="datetime1">
              <a:rPr lang="en-US" smtClean="0"/>
              <a:pPr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8E9CB2-2897-44F3-B96C-AE93A821D237}" type="slidenum">
              <a:rPr lang="en-US" smtClean="0">
                <a:solidFill>
                  <a:srgbClr val="696464"/>
                </a:solidFill>
              </a:rPr>
              <a:pPr/>
              <a:t>‹#›</a:t>
            </a:fld>
            <a:endParaRPr lang="en-US">
              <a:solidFill>
                <a:srgbClr val="69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0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B0B1-7657-4ACA-850F-059783472B03}" type="datetime1">
              <a:rPr lang="en-US" smtClean="0"/>
              <a:pPr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26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E0433A9-C9E7-419F-9ED4-5C25F3346859}" type="datetime1">
              <a:rPr lang="en-US" smtClean="0"/>
              <a:pPr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E8E9CB2-2897-44F3-B96C-AE93A821D2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7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zhou74@asu.edu" TargetMode="External"/><Relationship Id="rId2" Type="http://schemas.openxmlformats.org/officeDocument/2006/relationships/hyperlink" Target="mailto:jliu215@asu.edu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mailto:pitu@as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image" Target="../media/image3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ntzig%E2%80%93Wolfe_decomposition" TargetMode="External"/><Relationship Id="rId2" Type="http://schemas.openxmlformats.org/officeDocument/2006/relationships/hyperlink" Target="https://doi.org/10.1016/j.trc.2017.09.006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1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94370" y="1361911"/>
            <a:ext cx="86889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000" b="1" dirty="0">
                <a:solidFill>
                  <a:srgbClr val="800000"/>
                </a:solidFill>
              </a:rPr>
              <a:t>Autonomous </a:t>
            </a:r>
            <a:r>
              <a:rPr lang="en-US" sz="3000" b="1" dirty="0">
                <a:solidFill>
                  <a:srgbClr val="800000"/>
                </a:solidFill>
              </a:rPr>
              <a:t>Vehicle Assignment and Routing in Congested Networks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8334" y="2735082"/>
            <a:ext cx="7741029" cy="304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en-US" sz="2000" dirty="0">
                <a:solidFill>
                  <a:srgbClr val="800000"/>
                </a:solidFill>
              </a:rPr>
              <a:t>Jiangtao Liu (</a:t>
            </a:r>
            <a:r>
              <a:rPr lang="en-US" sz="2000" dirty="0">
                <a:solidFill>
                  <a:srgbClr val="0070C0"/>
                </a:solidFill>
                <a:hlinkClick r:id="rId2"/>
              </a:rPr>
              <a:t>jliu215@asu.edu</a:t>
            </a:r>
            <a:r>
              <a:rPr lang="en-US" sz="2000" dirty="0">
                <a:solidFill>
                  <a:srgbClr val="800000"/>
                </a:solidFill>
              </a:rPr>
              <a:t>)</a:t>
            </a:r>
          </a:p>
          <a:p>
            <a:pPr algn="ctr">
              <a:spcAft>
                <a:spcPts val="150"/>
              </a:spcAft>
            </a:pPr>
            <a:r>
              <a:rPr lang="en-US" sz="2000" dirty="0" err="1">
                <a:solidFill>
                  <a:srgbClr val="800000"/>
                </a:solidFill>
              </a:rPr>
              <a:t>Xuesong</a:t>
            </a:r>
            <a:r>
              <a:rPr lang="en-US" sz="2000" dirty="0">
                <a:solidFill>
                  <a:srgbClr val="800000"/>
                </a:solidFill>
              </a:rPr>
              <a:t> Zhou (</a:t>
            </a:r>
            <a:r>
              <a:rPr lang="en-US" sz="2000" dirty="0">
                <a:solidFill>
                  <a:srgbClr val="FF9900"/>
                </a:solidFill>
                <a:hlinkClick r:id="rId3"/>
              </a:rPr>
              <a:t>xzhou74@asu.edu</a:t>
            </a:r>
            <a:r>
              <a:rPr lang="en-US" sz="2000" dirty="0">
                <a:solidFill>
                  <a:srgbClr val="800000"/>
                </a:solidFill>
              </a:rPr>
              <a:t>)</a:t>
            </a:r>
            <a:endParaRPr lang="en-US" sz="2000" dirty="0">
              <a:solidFill>
                <a:srgbClr val="800000"/>
              </a:solidFill>
            </a:endParaRPr>
          </a:p>
          <a:p>
            <a:pPr algn="ctr">
              <a:spcAft>
                <a:spcPts val="150"/>
              </a:spcAft>
            </a:pPr>
            <a:r>
              <a:rPr lang="en-US" sz="2000" dirty="0"/>
              <a:t>School of Sustainable Engineering and the Built Environment</a:t>
            </a:r>
          </a:p>
          <a:p>
            <a:pPr algn="ctr">
              <a:spcAft>
                <a:spcPts val="150"/>
              </a:spcAft>
            </a:pPr>
            <a:endParaRPr lang="en-US" sz="2000" dirty="0"/>
          </a:p>
          <a:p>
            <a:pPr algn="ctr">
              <a:spcAft>
                <a:spcPts val="150"/>
              </a:spcAft>
            </a:pPr>
            <a:r>
              <a:rPr lang="en-US" sz="2000" dirty="0" err="1">
                <a:solidFill>
                  <a:srgbClr val="800000"/>
                </a:solidFill>
              </a:rPr>
              <a:t>Pitu</a:t>
            </a:r>
            <a:r>
              <a:rPr lang="en-US" sz="2000" dirty="0">
                <a:solidFill>
                  <a:srgbClr val="800000"/>
                </a:solidFill>
              </a:rPr>
              <a:t> </a:t>
            </a:r>
            <a:r>
              <a:rPr lang="en-US" sz="2000" dirty="0" err="1">
                <a:solidFill>
                  <a:srgbClr val="800000"/>
                </a:solidFill>
              </a:rPr>
              <a:t>Mirchandani</a:t>
            </a:r>
            <a:r>
              <a:rPr lang="en-US" sz="2000" dirty="0">
                <a:solidFill>
                  <a:srgbClr val="800000"/>
                </a:solidFill>
              </a:rPr>
              <a:t> (</a:t>
            </a:r>
            <a:r>
              <a:rPr lang="en-US" sz="2000" u="sng" dirty="0">
                <a:solidFill>
                  <a:srgbClr val="0070C0"/>
                </a:solidFill>
                <a:hlinkClick r:id="rId4"/>
              </a:rPr>
              <a:t>pitu@asu.edu</a:t>
            </a:r>
            <a:r>
              <a:rPr lang="en-US" sz="2000" dirty="0">
                <a:solidFill>
                  <a:srgbClr val="800000"/>
                </a:solidFill>
              </a:rPr>
              <a:t>)</a:t>
            </a:r>
          </a:p>
          <a:p>
            <a:pPr algn="ctr">
              <a:spcAft>
                <a:spcPts val="150"/>
              </a:spcAft>
            </a:pPr>
            <a:r>
              <a:rPr lang="en-US" sz="2000" dirty="0"/>
              <a:t>School of Computing, Informatics, and Decision Systems Engineering (</a:t>
            </a:r>
            <a:r>
              <a:rPr lang="en-US" sz="2000" dirty="0"/>
              <a:t>CIDSE)</a:t>
            </a:r>
          </a:p>
          <a:p>
            <a:pPr algn="ctr">
              <a:spcAft>
                <a:spcPts val="150"/>
              </a:spcAft>
            </a:pPr>
            <a:endParaRPr lang="en-US" sz="2000" dirty="0">
              <a:solidFill>
                <a:srgbClr val="800000"/>
              </a:solidFill>
            </a:endParaRPr>
          </a:p>
          <a:p>
            <a:pPr algn="ctr">
              <a:spcAft>
                <a:spcPts val="150"/>
              </a:spcAft>
            </a:pPr>
            <a:r>
              <a:rPr lang="en-US" sz="2000" dirty="0">
                <a:solidFill>
                  <a:srgbClr val="800000"/>
                </a:solidFill>
              </a:rPr>
              <a:t>Arizona </a:t>
            </a:r>
            <a:r>
              <a:rPr lang="en-US" sz="2000" dirty="0">
                <a:solidFill>
                  <a:srgbClr val="800000"/>
                </a:solidFill>
              </a:rPr>
              <a:t>State University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68" y="5611632"/>
            <a:ext cx="1999169" cy="523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0174" y="577769"/>
            <a:ext cx="8465128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/>
            </a:pPr>
            <a:r>
              <a:rPr lang="en-US" sz="1400" b="1" i="1" dirty="0">
                <a:solidFill>
                  <a:srgbClr val="002060"/>
                </a:solidFill>
              </a:rPr>
              <a:t>T3 Webinars are sponsored by ITS Professional Capacity Building Program, ITS Joint Program Office, </a:t>
            </a:r>
          </a:p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/>
            </a:pPr>
            <a:r>
              <a:rPr lang="en-US" sz="1400" b="1" i="1" dirty="0">
                <a:solidFill>
                  <a:srgbClr val="002060"/>
                </a:solidFill>
              </a:rPr>
              <a:t>U.S. Department of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17595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5453" y="1168978"/>
            <a:ext cx="3023529" cy="4732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0070C0"/>
                </a:solidFill>
              </a:rPr>
              <a:t>Keywords:</a:t>
            </a:r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b="1" dirty="0"/>
              <a:t>Physical traffic network </a:t>
            </a:r>
            <a:r>
              <a:rPr lang="en-US" dirty="0"/>
              <a:t>to consider </a:t>
            </a:r>
            <a:r>
              <a:rPr lang="en-US" b="1" dirty="0"/>
              <a:t>traffic congestion</a:t>
            </a:r>
            <a:endParaRPr lang="en-US" dirty="0"/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b="1" dirty="0"/>
              <a:t>Trip requests</a:t>
            </a:r>
            <a:r>
              <a:rPr lang="en-US" dirty="0"/>
              <a:t> </a:t>
            </a:r>
            <a:r>
              <a:rPr lang="en-US" dirty="0"/>
              <a:t>with Pickup and delivery with time windows </a:t>
            </a:r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b="1" dirty="0"/>
              <a:t>Autonomous vehicles with carrying capacity </a:t>
            </a:r>
            <a:r>
              <a:rPr lang="en-US" dirty="0"/>
              <a:t>for ride sharing</a:t>
            </a:r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b="1" dirty="0"/>
              <a:t>Central control (System optimal</a:t>
            </a:r>
            <a:r>
              <a:rPr lang="en-US" b="1" dirty="0"/>
              <a:t>)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1" y="1486860"/>
            <a:ext cx="5200254" cy="364374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375453" y="987487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8050" y="496436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2</a:t>
            </a:r>
            <a:r>
              <a:rPr lang="en-US" sz="2400" b="1" dirty="0">
                <a:solidFill>
                  <a:srgbClr val="702E3C"/>
                </a:solidFill>
              </a:rPr>
              <a:t>. Problem Statement</a:t>
            </a:r>
            <a:endParaRPr lang="en-US" sz="2400" b="1" dirty="0">
              <a:solidFill>
                <a:srgbClr val="702E3C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44" y="5791826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7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18" y="1046833"/>
            <a:ext cx="5917222" cy="469619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3906" y="1119882"/>
            <a:ext cx="214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Link </a:t>
            </a:r>
            <a:r>
              <a:rPr lang="en-US" sz="2400" b="1" dirty="0">
                <a:solidFill>
                  <a:srgbClr val="0070C0"/>
                </a:solidFill>
              </a:rPr>
              <a:t>C</a:t>
            </a:r>
            <a:r>
              <a:rPr lang="en-US" sz="2400" b="1" dirty="0">
                <a:solidFill>
                  <a:srgbClr val="0070C0"/>
                </a:solidFill>
              </a:rPr>
              <a:t>apacity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1402" y="1898629"/>
            <a:ext cx="2147454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Without link capacity:</a:t>
            </a:r>
          </a:p>
          <a:p>
            <a:r>
              <a:rPr lang="en-US" sz="1600" dirty="0"/>
              <a:t>Total cost is 6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21402" y="4247126"/>
            <a:ext cx="2147454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With link capacity:</a:t>
            </a:r>
          </a:p>
          <a:p>
            <a:r>
              <a:rPr lang="en-US" sz="1600" dirty="0"/>
              <a:t>Total cost is 15</a:t>
            </a:r>
            <a:endParaRPr lang="en-US" sz="16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75453" y="922835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8050" y="431784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2</a:t>
            </a:r>
            <a:r>
              <a:rPr lang="en-US" sz="2400" b="1" dirty="0">
                <a:solidFill>
                  <a:srgbClr val="702E3C"/>
                </a:solidFill>
              </a:rPr>
              <a:t>. Problem Statement</a:t>
            </a:r>
            <a:endParaRPr lang="en-US" sz="2400" b="1" dirty="0">
              <a:solidFill>
                <a:srgbClr val="702E3C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44" y="5791826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8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90" y="1427996"/>
            <a:ext cx="6582156" cy="470691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5083" y="1103123"/>
            <a:ext cx="4031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System Optimal </a:t>
            </a:r>
            <a:r>
              <a:rPr lang="en-US" sz="2400" b="1" dirty="0">
                <a:solidFill>
                  <a:srgbClr val="0070C0"/>
                </a:solidFill>
              </a:rPr>
              <a:t>C</a:t>
            </a:r>
            <a:r>
              <a:rPr lang="en-US" sz="2400" b="1" dirty="0">
                <a:solidFill>
                  <a:srgbClr val="0070C0"/>
                </a:solidFill>
              </a:rPr>
              <a:t>oordination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5453" y="3412122"/>
            <a:ext cx="1955132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Without coordination (selfish routing):</a:t>
            </a:r>
          </a:p>
          <a:p>
            <a:r>
              <a:rPr lang="en-US" sz="1400" dirty="0"/>
              <a:t>Total cost is 15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464762" y="3627566"/>
            <a:ext cx="1718657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With coordination:</a:t>
            </a:r>
          </a:p>
          <a:p>
            <a:r>
              <a:rPr lang="en-US" sz="1400" dirty="0"/>
              <a:t>Total cost is 9</a:t>
            </a:r>
            <a:endParaRPr lang="en-US" sz="14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75453" y="885891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8050" y="394840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2</a:t>
            </a:r>
            <a:r>
              <a:rPr lang="en-US" sz="2400" b="1" dirty="0">
                <a:solidFill>
                  <a:srgbClr val="702E3C"/>
                </a:solidFill>
              </a:rPr>
              <a:t>. Problem Statement</a:t>
            </a:r>
            <a:endParaRPr lang="en-US" sz="2400" b="1" dirty="0">
              <a:solidFill>
                <a:srgbClr val="702E3C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44" y="5791826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1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8" y="1511665"/>
            <a:ext cx="7900407" cy="289824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1405" y="1050000"/>
            <a:ext cx="4031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Time windows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888" y="4652054"/>
            <a:ext cx="7871475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C00000"/>
                </a:solidFill>
              </a:rPr>
              <a:t>red vehicle </a:t>
            </a:r>
            <a:r>
              <a:rPr lang="en-US" sz="1600" dirty="0"/>
              <a:t>can wait until </a:t>
            </a:r>
            <a:r>
              <a:rPr lang="en-US" sz="1600" dirty="0">
                <a:solidFill>
                  <a:srgbClr val="C00000"/>
                </a:solidFill>
              </a:rPr>
              <a:t>time 3</a:t>
            </a:r>
            <a:r>
              <a:rPr lang="en-US" sz="1600" dirty="0"/>
              <a:t> to pick up passenger 2, so the </a:t>
            </a:r>
            <a:r>
              <a:rPr lang="en-US" sz="1600" dirty="0">
                <a:solidFill>
                  <a:srgbClr val="0070C0"/>
                </a:solidFill>
              </a:rPr>
              <a:t>blue vehicle </a:t>
            </a:r>
            <a:r>
              <a:rPr lang="en-US" sz="1600" dirty="0"/>
              <a:t>can pick up passenger 1 at </a:t>
            </a:r>
            <a:r>
              <a:rPr lang="en-US" sz="1600" dirty="0">
                <a:solidFill>
                  <a:srgbClr val="0070C0"/>
                </a:solidFill>
              </a:rPr>
              <a:t>exact time 3</a:t>
            </a:r>
            <a:r>
              <a:rPr lang="en-US" sz="1600" dirty="0"/>
              <a:t>.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600" dirty="0"/>
              <a:t>The optimal result doesn’t only optimize the </a:t>
            </a:r>
            <a:r>
              <a:rPr lang="en-US" sz="1600" dirty="0">
                <a:solidFill>
                  <a:srgbClr val="C00000"/>
                </a:solidFill>
              </a:rPr>
              <a:t>vehicle routing</a:t>
            </a:r>
            <a:r>
              <a:rPr lang="en-US" sz="1600" dirty="0"/>
              <a:t>, but also the </a:t>
            </a:r>
            <a:r>
              <a:rPr lang="en-US" sz="1600" dirty="0">
                <a:solidFill>
                  <a:srgbClr val="0070C0"/>
                </a:solidFill>
              </a:rPr>
              <a:t>departure time </a:t>
            </a:r>
            <a:r>
              <a:rPr lang="en-US" sz="1600" dirty="0"/>
              <a:t>of picked up passengers.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5479473" y="3628159"/>
            <a:ext cx="1239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Total cost is 9</a:t>
            </a:r>
            <a:endParaRPr lang="en-US" sz="135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75453" y="904361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8050" y="413310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2</a:t>
            </a:r>
            <a:r>
              <a:rPr lang="en-US" sz="2400" b="1" dirty="0">
                <a:solidFill>
                  <a:srgbClr val="702E3C"/>
                </a:solidFill>
              </a:rPr>
              <a:t>. Problem Statement</a:t>
            </a:r>
            <a:endParaRPr lang="en-US" sz="2400" b="1" dirty="0">
              <a:solidFill>
                <a:srgbClr val="702E3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94" y="1624614"/>
            <a:ext cx="7764455" cy="28365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5453" y="993044"/>
            <a:ext cx="5111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Ridesharing (vehicle carrying capacity)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6214" y="4905452"/>
            <a:ext cx="803314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/>
              <a:t>When </a:t>
            </a:r>
            <a:r>
              <a:rPr lang="en-US" dirty="0">
                <a:solidFill>
                  <a:srgbClr val="FF0000"/>
                </a:solidFill>
              </a:rPr>
              <a:t>the red vehicle’s </a:t>
            </a:r>
            <a:r>
              <a:rPr lang="en-US" dirty="0">
                <a:solidFill>
                  <a:srgbClr val="002060"/>
                </a:solidFill>
              </a:rPr>
              <a:t>carrying capacity </a:t>
            </a:r>
            <a:r>
              <a:rPr lang="en-US" dirty="0"/>
              <a:t>is increased to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, the total cost is reduced to 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from 9;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/>
              <a:t>Only the red vehicle is required to serve the trip requests.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80545" y="4218854"/>
            <a:ext cx="151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Total cost is 4</a:t>
            </a:r>
            <a:endParaRPr lang="en-US" sz="16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75453" y="876655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8050" y="385604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2</a:t>
            </a:r>
            <a:r>
              <a:rPr lang="en-US" sz="2400" b="1" dirty="0">
                <a:solidFill>
                  <a:srgbClr val="702E3C"/>
                </a:solidFill>
              </a:rPr>
              <a:t>. Problem Statement</a:t>
            </a:r>
            <a:endParaRPr lang="en-US" sz="2400" b="1" dirty="0">
              <a:solidFill>
                <a:srgbClr val="702E3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6025" y="996144"/>
            <a:ext cx="8112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The Challenge </a:t>
            </a:r>
            <a:r>
              <a:rPr lang="en-US" sz="2100" b="1" dirty="0">
                <a:solidFill>
                  <a:srgbClr val="0070C0"/>
                </a:solidFill>
              </a:rPr>
              <a:t>of </a:t>
            </a:r>
            <a:r>
              <a:rPr lang="en-US" sz="2100" b="1" dirty="0"/>
              <a:t>solving system optimal vehicle routing with pickup and drop-off location and time windows in </a:t>
            </a:r>
            <a:r>
              <a:rPr lang="en-US" sz="2100" b="1" dirty="0">
                <a:solidFill>
                  <a:srgbClr val="C00000"/>
                </a:solidFill>
              </a:rPr>
              <a:t>congested </a:t>
            </a:r>
            <a:r>
              <a:rPr lang="en-US" sz="2100" b="1" dirty="0"/>
              <a:t>physical traffic networks:</a:t>
            </a:r>
          </a:p>
          <a:p>
            <a:endParaRPr lang="en-US" sz="2100" dirty="0">
              <a:solidFill>
                <a:srgbClr val="0070C0"/>
              </a:solidFill>
            </a:endParaRPr>
          </a:p>
          <a:p>
            <a:r>
              <a:rPr lang="en-US" sz="2100" dirty="0">
                <a:solidFill>
                  <a:srgbClr val="0070C0"/>
                </a:solidFill>
              </a:rPr>
              <a:t>System-impact of adjusting one vehicle routing: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System </a:t>
            </a:r>
            <a:r>
              <a:rPr lang="en-US" dirty="0">
                <a:solidFill>
                  <a:srgbClr val="C00000"/>
                </a:solidFill>
              </a:rPr>
              <a:t>marginal </a:t>
            </a:r>
            <a:r>
              <a:rPr lang="en-US" dirty="0" smtClean="0">
                <a:solidFill>
                  <a:srgbClr val="C00000"/>
                </a:solidFill>
              </a:rPr>
              <a:t>vehicle travel cost</a:t>
            </a:r>
            <a:endParaRPr lang="en-US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System </a:t>
            </a:r>
            <a:r>
              <a:rPr lang="en-US" dirty="0">
                <a:solidFill>
                  <a:srgbClr val="C00000"/>
                </a:solidFill>
              </a:rPr>
              <a:t>marginal passenger service benefit/cost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11612" r="67644"/>
          <a:stretch>
            <a:fillRect/>
          </a:stretch>
        </p:blipFill>
        <p:spPr bwMode="auto">
          <a:xfrm flipH="1">
            <a:off x="6836705" y="2422985"/>
            <a:ext cx="1314450" cy="1721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7936512" y="4382696"/>
            <a:ext cx="371475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r="91995"/>
          <a:stretch>
            <a:fillRect/>
          </a:stretch>
        </p:blipFill>
        <p:spPr bwMode="auto">
          <a:xfrm flipH="1">
            <a:off x="8155760" y="2418905"/>
            <a:ext cx="507206" cy="1721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ight Arrow 3"/>
          <p:cNvSpPr/>
          <p:nvPr/>
        </p:nvSpPr>
        <p:spPr>
          <a:xfrm rot="16200000">
            <a:off x="7968982" y="4031314"/>
            <a:ext cx="256309" cy="19194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6166" y="2249264"/>
            <a:ext cx="1130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[</a:t>
            </a:r>
            <a:r>
              <a:rPr lang="en-US" sz="1050" b="1" dirty="0">
                <a:solidFill>
                  <a:srgbClr val="FF0000"/>
                </a:solidFill>
              </a:rPr>
              <a:t>Time window</a:t>
            </a:r>
            <a:r>
              <a:rPr lang="en-US" sz="1050" dirty="0"/>
              <a:t>]</a:t>
            </a:r>
            <a:endParaRPr lang="en-US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7238700" y="2249264"/>
            <a:ext cx="11224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[</a:t>
            </a:r>
            <a:r>
              <a:rPr lang="en-US" sz="1050" b="1" dirty="0">
                <a:solidFill>
                  <a:srgbClr val="FF0000"/>
                </a:solidFill>
              </a:rPr>
              <a:t>Time window</a:t>
            </a:r>
            <a:r>
              <a:rPr lang="en-US" sz="1050" dirty="0"/>
              <a:t>]</a:t>
            </a:r>
            <a:endParaRPr lang="en-US" sz="1050" dirty="0"/>
          </a:p>
        </p:txBody>
      </p:sp>
      <p:sp>
        <p:nvSpPr>
          <p:cNvPr id="12" name="Rectangle 11"/>
          <p:cNvSpPr/>
          <p:nvPr/>
        </p:nvSpPr>
        <p:spPr>
          <a:xfrm>
            <a:off x="375453" y="3477188"/>
            <a:ext cx="6206836" cy="25468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 this queuing system: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600" dirty="0"/>
              <a:t>Waiting </a:t>
            </a:r>
            <a:r>
              <a:rPr lang="en-US" sz="1600" dirty="0"/>
              <a:t>time for individual: 4 </a:t>
            </a:r>
            <a:r>
              <a:rPr lang="en-US" sz="1600" dirty="0"/>
              <a:t>min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600" dirty="0"/>
          </a:p>
          <a:p>
            <a:r>
              <a:rPr lang="en-US" sz="1600" dirty="0">
                <a:solidFill>
                  <a:srgbClr val="C00000"/>
                </a:solidFill>
              </a:rPr>
              <a:t>After adding one more person in the queue:</a:t>
            </a:r>
            <a:r>
              <a:rPr lang="en-US" sz="1600" dirty="0"/>
              <a:t> </a:t>
            </a:r>
            <a:endParaRPr lang="en-US" sz="160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70C0"/>
                </a:solidFill>
              </a:rPr>
              <a:t>Societal </a:t>
            </a:r>
            <a:r>
              <a:rPr lang="en-US" sz="1600" dirty="0">
                <a:solidFill>
                  <a:srgbClr val="0070C0"/>
                </a:solidFill>
              </a:rPr>
              <a:t>travel time</a:t>
            </a:r>
            <a:r>
              <a:rPr lang="en-US" sz="1600" dirty="0"/>
              <a:t>: </a:t>
            </a:r>
            <a:r>
              <a:rPr lang="en-US" sz="1600" dirty="0"/>
              <a:t>additional 4 min for each person behind: </a:t>
            </a:r>
            <a:r>
              <a:rPr lang="en-US" sz="1600" dirty="0">
                <a:solidFill>
                  <a:srgbClr val="FF0000"/>
                </a:solidFill>
              </a:rPr>
              <a:t>+16 </a:t>
            </a:r>
            <a:r>
              <a:rPr lang="en-US" sz="1600" dirty="0">
                <a:solidFill>
                  <a:srgbClr val="FF0000"/>
                </a:solidFill>
              </a:rPr>
              <a:t>min</a:t>
            </a:r>
            <a:r>
              <a:rPr lang="en-US" sz="1600" dirty="0"/>
              <a:t>, and the waiting time of added person is </a:t>
            </a:r>
            <a:r>
              <a:rPr lang="en-US" sz="1600" dirty="0">
                <a:solidFill>
                  <a:srgbClr val="FF0000"/>
                </a:solidFill>
              </a:rPr>
              <a:t>4 min</a:t>
            </a:r>
            <a:r>
              <a:rPr lang="en-US" sz="1600" dirty="0"/>
              <a:t>, so the system marginal waiting time is </a:t>
            </a:r>
            <a:r>
              <a:rPr lang="en-US" sz="1600" dirty="0">
                <a:solidFill>
                  <a:srgbClr val="FF0000"/>
                </a:solidFill>
              </a:rPr>
              <a:t>20 min</a:t>
            </a:r>
            <a:r>
              <a:rPr lang="en-US" sz="1600" dirty="0"/>
              <a:t>.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70C0"/>
                </a:solidFill>
              </a:rPr>
              <a:t>Societal service benefit</a:t>
            </a:r>
            <a:r>
              <a:rPr lang="en-US" sz="1600" dirty="0"/>
              <a:t>: some persons may not be served in their preferred time window and it decreases the service benefit.</a:t>
            </a:r>
            <a:endParaRPr lang="en-US" sz="1600" dirty="0"/>
          </a:p>
          <a:p>
            <a:endParaRPr lang="en-US" sz="135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75453" y="876655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8050" y="385604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2</a:t>
            </a:r>
            <a:r>
              <a:rPr lang="en-US" sz="2400" b="1" dirty="0">
                <a:solidFill>
                  <a:srgbClr val="702E3C"/>
                </a:solidFill>
              </a:rPr>
              <a:t>. Problem Statement</a:t>
            </a:r>
            <a:endParaRPr lang="en-US" sz="2400" b="1" dirty="0">
              <a:solidFill>
                <a:srgbClr val="702E3C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3.84455E-6 L -0.00208 -0.26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-13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85E-6 L -0.05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77" y="1613262"/>
            <a:ext cx="6555978" cy="35560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6032" y="1060759"/>
            <a:ext cx="7858986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Marginal cost calculation in system optimal dynamic traffic assignment (SODTA</a:t>
            </a:r>
            <a:r>
              <a:rPr lang="en-US" b="1" dirty="0" smtClean="0">
                <a:solidFill>
                  <a:srgbClr val="0070C0"/>
                </a:solidFill>
              </a:rPr>
              <a:t>)</a:t>
            </a:r>
            <a:endParaRPr lang="en-US" sz="1500" dirty="0"/>
          </a:p>
        </p:txBody>
      </p:sp>
      <p:sp>
        <p:nvSpPr>
          <p:cNvPr id="3" name="Rectangle 2"/>
          <p:cNvSpPr/>
          <p:nvPr/>
        </p:nvSpPr>
        <p:spPr>
          <a:xfrm>
            <a:off x="3708615" y="5075153"/>
            <a:ext cx="2479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Ghali</a:t>
            </a:r>
            <a:r>
              <a:rPr lang="en-US" dirty="0"/>
              <a:t> and Smith (1995)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5453" y="5445618"/>
            <a:ext cx="8347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Ghali</a:t>
            </a:r>
            <a:r>
              <a:rPr lang="en-US" sz="1200" i="1" dirty="0"/>
              <a:t>, M.O. and Smith, M.J., 1995. A model for the dynamic system optimum traffic </a:t>
            </a:r>
            <a:r>
              <a:rPr lang="en-US" sz="1200" i="1" dirty="0"/>
              <a:t>assignment problem</a:t>
            </a:r>
            <a:r>
              <a:rPr lang="en-US" sz="1200" i="1" dirty="0"/>
              <a:t>. Transportation Research Part B: Methodological, 29(3), pp.155-170.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75453" y="858179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8050" y="367128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2</a:t>
            </a:r>
            <a:r>
              <a:rPr lang="en-US" sz="2400" b="1" dirty="0">
                <a:solidFill>
                  <a:srgbClr val="702E3C"/>
                </a:solidFill>
              </a:rPr>
              <a:t>. Problem Statement</a:t>
            </a:r>
            <a:endParaRPr lang="en-US" sz="2400" b="1" dirty="0">
              <a:solidFill>
                <a:srgbClr val="702E3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4689" y="1125644"/>
            <a:ext cx="8024673" cy="467820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Our Approach 1: Marginal Cost 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0070C0"/>
                </a:solidFill>
              </a:rPr>
              <a:t>alculation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sz="2000" b="1" dirty="0"/>
              <a:t>Step 1</a:t>
            </a:r>
            <a:r>
              <a:rPr lang="en-US" sz="2000" dirty="0"/>
              <a:t>: Build </a:t>
            </a:r>
            <a:r>
              <a:rPr lang="en-US" sz="2000" dirty="0">
                <a:solidFill>
                  <a:srgbClr val="C00000"/>
                </a:solidFill>
              </a:rPr>
              <a:t>virtual pickup and drop-off links </a:t>
            </a:r>
            <a:r>
              <a:rPr lang="en-US" sz="2000" dirty="0"/>
              <a:t>in physical traffic networks, and its service pricing is converted to generalized link travel cost</a:t>
            </a:r>
          </a:p>
          <a:p>
            <a:endParaRPr lang="en-US" sz="2000" dirty="0"/>
          </a:p>
          <a:p>
            <a:r>
              <a:rPr lang="en-US" sz="2000" b="1" dirty="0"/>
              <a:t>Step 2</a:t>
            </a:r>
            <a:r>
              <a:rPr lang="en-US" sz="2000" dirty="0"/>
              <a:t>: find one </a:t>
            </a:r>
            <a:r>
              <a:rPr lang="en-US" sz="2000" dirty="0">
                <a:solidFill>
                  <a:srgbClr val="C00000"/>
                </a:solidFill>
              </a:rPr>
              <a:t>initial solution </a:t>
            </a:r>
            <a:r>
              <a:rPr lang="en-US" sz="2000" dirty="0"/>
              <a:t>as the input</a:t>
            </a:r>
          </a:p>
          <a:p>
            <a:endParaRPr lang="en-US" sz="2000" dirty="0"/>
          </a:p>
          <a:p>
            <a:r>
              <a:rPr lang="en-US" sz="2000" b="1" dirty="0"/>
              <a:t>Step 3</a:t>
            </a:r>
            <a:r>
              <a:rPr lang="en-US" sz="2000" dirty="0"/>
              <a:t>: Perform </a:t>
            </a:r>
            <a:r>
              <a:rPr lang="en-US" sz="2000" dirty="0">
                <a:solidFill>
                  <a:srgbClr val="C00000"/>
                </a:solidFill>
              </a:rPr>
              <a:t>network loading </a:t>
            </a:r>
            <a:r>
              <a:rPr lang="en-US" sz="2000" dirty="0"/>
              <a:t>within a </a:t>
            </a:r>
            <a:r>
              <a:rPr lang="en-US" sz="2000" dirty="0">
                <a:solidFill>
                  <a:srgbClr val="C00000"/>
                </a:solidFill>
              </a:rPr>
              <a:t>space-time-state network</a:t>
            </a:r>
          </a:p>
          <a:p>
            <a:pPr lvl="1"/>
            <a:r>
              <a:rPr lang="en-US" sz="2000" dirty="0"/>
              <a:t>3.1 use </a:t>
            </a:r>
            <a:r>
              <a:rPr lang="en-US" sz="2000" dirty="0">
                <a:solidFill>
                  <a:srgbClr val="C00000"/>
                </a:solidFill>
              </a:rPr>
              <a:t>cumulative arrival and departure counts </a:t>
            </a:r>
            <a:r>
              <a:rPr lang="en-US" sz="2000" dirty="0"/>
              <a:t>to derive the link marginal travel cost.</a:t>
            </a:r>
          </a:p>
          <a:p>
            <a:pPr lvl="1"/>
            <a:r>
              <a:rPr lang="en-US" sz="2000" dirty="0"/>
              <a:t>3.2 update the marginal service link benefit of passengers (</a:t>
            </a:r>
            <a:r>
              <a:rPr lang="en-US" sz="2000" dirty="0"/>
              <a:t>not served or served by multiple vehicles</a:t>
            </a:r>
            <a:r>
              <a:rPr lang="en-US" sz="2000" dirty="0"/>
              <a:t>)</a:t>
            </a:r>
          </a:p>
          <a:p>
            <a:pPr lvl="1"/>
            <a:endParaRPr lang="en-US" sz="2000" dirty="0"/>
          </a:p>
          <a:p>
            <a:r>
              <a:rPr lang="en-US" sz="2000" b="1" dirty="0"/>
              <a:t>Step 4</a:t>
            </a:r>
            <a:r>
              <a:rPr lang="en-US" sz="2000" dirty="0"/>
              <a:t>: find </a:t>
            </a:r>
            <a:r>
              <a:rPr lang="en-US" sz="2000" dirty="0">
                <a:solidFill>
                  <a:srgbClr val="C00000"/>
                </a:solidFill>
              </a:rPr>
              <a:t>the new least-marginal-cost route </a:t>
            </a:r>
            <a:r>
              <a:rPr lang="en-US" sz="2000" dirty="0"/>
              <a:t>for each vehicles, and go to step 3; otherwise, stop.</a:t>
            </a:r>
            <a:endParaRPr lang="en-US" sz="20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75453" y="987487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8050" y="496436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2</a:t>
            </a:r>
            <a:r>
              <a:rPr lang="en-US" sz="2400" b="1" dirty="0">
                <a:solidFill>
                  <a:srgbClr val="702E3C"/>
                </a:solidFill>
              </a:rPr>
              <a:t>. Problem Statement</a:t>
            </a:r>
            <a:endParaRPr lang="en-US" sz="2400" b="1" dirty="0">
              <a:solidFill>
                <a:srgbClr val="702E3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5453" y="1271995"/>
            <a:ext cx="7275467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Our Approach 2: </a:t>
            </a:r>
            <a:r>
              <a:rPr lang="en-US" sz="2000" b="1" dirty="0" err="1">
                <a:solidFill>
                  <a:srgbClr val="0070C0"/>
                </a:solidFill>
              </a:rPr>
              <a:t>Dantzig</a:t>
            </a:r>
            <a:r>
              <a:rPr lang="en-US" sz="2000" b="1" dirty="0">
                <a:solidFill>
                  <a:srgbClr val="0070C0"/>
                </a:solidFill>
              </a:rPr>
              <a:t>-Wolfe Decomposition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196" y="2321264"/>
            <a:ext cx="2743199" cy="1938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1500" dirty="0"/>
          </a:p>
          <a:p>
            <a:pPr algn="ctr"/>
            <a:r>
              <a:rPr lang="en-US" dirty="0"/>
              <a:t>Restricted master problem</a:t>
            </a:r>
          </a:p>
          <a:p>
            <a:pPr algn="ctr"/>
            <a:endParaRPr lang="en-US" dirty="0"/>
          </a:p>
          <a:p>
            <a:pPr marL="257175" indent="-257175" algn="ctr">
              <a:buFont typeface="Wingdings" panose="05000000000000000000" pitchFamily="2" charset="2"/>
              <a:buChar char="q"/>
            </a:pPr>
            <a:r>
              <a:rPr lang="en-US" dirty="0"/>
              <a:t>Road capacity constraint</a:t>
            </a:r>
          </a:p>
          <a:p>
            <a:pPr marL="257175" indent="-257175" algn="ctr">
              <a:buFont typeface="Wingdings" panose="05000000000000000000" pitchFamily="2" charset="2"/>
              <a:buChar char="q"/>
            </a:pPr>
            <a:r>
              <a:rPr lang="en-US" dirty="0"/>
              <a:t>Passenger service constraint</a:t>
            </a:r>
          </a:p>
          <a:p>
            <a:pPr algn="ctr"/>
            <a:endParaRPr lang="en-US" sz="1500" dirty="0"/>
          </a:p>
        </p:txBody>
      </p:sp>
      <p:sp>
        <p:nvSpPr>
          <p:cNvPr id="5" name="TextBox 4"/>
          <p:cNvSpPr txBox="1"/>
          <p:nvPr/>
        </p:nvSpPr>
        <p:spPr>
          <a:xfrm>
            <a:off x="5922124" y="2321264"/>
            <a:ext cx="2570018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r>
              <a:rPr lang="en-US" dirty="0" err="1"/>
              <a:t>Subproblems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(Time-dependent State dependent shortest path problem for each vehicle)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41960" y="2375141"/>
            <a:ext cx="2507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M</a:t>
            </a:r>
            <a:r>
              <a:rPr lang="en-US" sz="1600" dirty="0">
                <a:solidFill>
                  <a:srgbClr val="C00000"/>
                </a:solidFill>
              </a:rPr>
              <a:t>arginal costs from the solver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200395" y="2959916"/>
            <a:ext cx="2590805" cy="1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210442" y="3599849"/>
            <a:ext cx="2580758" cy="134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80952" y="3752425"/>
            <a:ext cx="2162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Vehicle routing solution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67243" y="4306157"/>
            <a:ext cx="2743199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r>
              <a:rPr lang="en-US" dirty="0"/>
              <a:t>Solved by standard solvers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22124" y="4124584"/>
            <a:ext cx="2570018" cy="12003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Solved by the beam-search algorithm in space-time-state networks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75453" y="987487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8050" y="496436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2</a:t>
            </a:r>
            <a:r>
              <a:rPr lang="en-US" sz="2400" b="1" dirty="0">
                <a:solidFill>
                  <a:srgbClr val="702E3C"/>
                </a:solidFill>
              </a:rPr>
              <a:t>. Problem Statement</a:t>
            </a:r>
            <a:endParaRPr lang="en-US" sz="2400" b="1" dirty="0">
              <a:solidFill>
                <a:srgbClr val="702E3C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2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8050" y="436199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3</a:t>
            </a:r>
            <a:r>
              <a:rPr lang="en-US" sz="2400" b="1" dirty="0">
                <a:solidFill>
                  <a:srgbClr val="702E3C"/>
                </a:solidFill>
              </a:rPr>
              <a:t>. Space-time-state network and model formulation</a:t>
            </a:r>
            <a:endParaRPr lang="en-US" sz="2400" b="1" dirty="0">
              <a:solidFill>
                <a:srgbClr val="702E3C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90525" y="10535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118965"/>
              </p:ext>
            </p:extLst>
          </p:nvPr>
        </p:nvGraphicFramePr>
        <p:xfrm>
          <a:off x="306458" y="1515694"/>
          <a:ext cx="8202044" cy="325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2" name="Visio" r:id="rId3" imgW="12441027" imgH="4488048" progId="Visio.Drawing.11">
                  <p:embed/>
                </p:oleObj>
              </mc:Choice>
              <mc:Fallback>
                <p:oleObj name="Visio" r:id="rId3" imgW="12441027" imgH="448804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458" y="1515694"/>
                        <a:ext cx="8202044" cy="3251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68078" y="5200058"/>
            <a:ext cx="654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virtual pick-up and drop-off nodes and links for each passenger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31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2</a:t>
            </a:fld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698665" y="2083505"/>
            <a:ext cx="58759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 marL="168275" indent="-168275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20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1pPr>
            <a:lvl2pPr marL="190500" indent="266700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2pPr>
            <a:lvl3pPr marL="371475" indent="-179388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6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3pPr>
            <a:lvl4pPr marL="547688" indent="-174625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 sz="14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4pPr>
            <a:lvl5pPr marL="1511300" indent="-328613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5pPr>
            <a:lvl6pPr marL="19685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6pPr>
            <a:lvl7pPr marL="24257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7pPr>
            <a:lvl8pPr marL="28829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8pPr>
            <a:lvl9pPr marL="33401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9pPr>
          </a:lstStyle>
          <a:p>
            <a:pPr lvl="1" indent="0">
              <a:buNone/>
            </a:pPr>
            <a:r>
              <a:rPr lang="en-US" altLang="zh-CN" sz="2000" dirty="0">
                <a:latin typeface="Calibri" panose="020F0502020204030204" pitchFamily="34" charset="0"/>
              </a:rPr>
              <a:t>2. Problem Statement</a:t>
            </a:r>
            <a:endParaRPr lang="zh-CN" altLang="de-DE" sz="2000" dirty="0">
              <a:latin typeface="Calibri" panose="020F0502020204030204" pitchFamily="34" charset="0"/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698665" y="2906437"/>
            <a:ext cx="607760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 marL="168275" indent="-168275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20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1pPr>
            <a:lvl2pPr marL="190500" indent="266700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2pPr>
            <a:lvl3pPr marL="371475" indent="-179388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6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3pPr>
            <a:lvl4pPr marL="547688" indent="-174625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 sz="14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4pPr>
            <a:lvl5pPr marL="1511300" indent="-328613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5pPr>
            <a:lvl6pPr marL="19685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6pPr>
            <a:lvl7pPr marL="24257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7pPr>
            <a:lvl8pPr marL="28829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8pPr>
            <a:lvl9pPr marL="33401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9pPr>
          </a:lstStyle>
          <a:p>
            <a:pPr lvl="1" indent="0">
              <a:buNone/>
            </a:pPr>
            <a:r>
              <a:rPr lang="en-US" altLang="zh-CN" sz="2000" dirty="0">
                <a:latin typeface="Calibri" panose="020F0502020204030204" pitchFamily="34" charset="0"/>
              </a:rPr>
              <a:t>3</a:t>
            </a:r>
            <a:r>
              <a:rPr lang="en-US" altLang="zh-CN" sz="2000" dirty="0">
                <a:latin typeface="Calibri" panose="020F0502020204030204" pitchFamily="34" charset="0"/>
              </a:rPr>
              <a:t>. Space-Time-State Network Flow Models</a:t>
            </a:r>
            <a:endParaRPr lang="zh-CN" altLang="de-DE" sz="2000" dirty="0">
              <a:latin typeface="Calibri" panose="020F0502020204030204" pitchFamily="34" charset="0"/>
            </a:endParaRP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1698665" y="3638370"/>
            <a:ext cx="51411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marL="168275" indent="-168275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20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1pPr>
            <a:lvl2pPr marL="190500" indent="266700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2pPr>
            <a:lvl3pPr marL="371475" indent="-179388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6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3pPr>
            <a:lvl4pPr marL="547688" indent="-174625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 sz="14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4pPr>
            <a:lvl5pPr marL="1511300" indent="-328613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5pPr>
            <a:lvl6pPr marL="19685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6pPr>
            <a:lvl7pPr marL="24257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7pPr>
            <a:lvl8pPr marL="28829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8pPr>
            <a:lvl9pPr marL="33401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9pPr>
          </a:lstStyle>
          <a:p>
            <a:pPr lvl="1" indent="0">
              <a:buNone/>
            </a:pPr>
            <a:r>
              <a:rPr lang="en-US" altLang="zh-CN" sz="2000" dirty="0">
                <a:latin typeface="Calibri" panose="020F0502020204030204" pitchFamily="34" charset="0"/>
              </a:rPr>
              <a:t>4</a:t>
            </a:r>
            <a:r>
              <a:rPr lang="en-US" altLang="zh-CN" sz="2000" dirty="0">
                <a:latin typeface="Calibri" panose="020F0502020204030204" pitchFamily="34" charset="0"/>
              </a:rPr>
              <a:t>. </a:t>
            </a:r>
            <a:r>
              <a:rPr lang="en-US" sz="2000" dirty="0" err="1">
                <a:latin typeface="Calibri" panose="020F0502020204030204" pitchFamily="34" charset="0"/>
              </a:rPr>
              <a:t>Dantzig</a:t>
            </a:r>
            <a:r>
              <a:rPr lang="en-US" sz="2000" dirty="0">
                <a:latin typeface="Calibri" panose="020F0502020204030204" pitchFamily="34" charset="0"/>
              </a:rPr>
              <a:t>-Wolfe Decomposition Algorithm</a:t>
            </a:r>
            <a:endParaRPr lang="zh-CN" altLang="de-DE" sz="2000" dirty="0">
              <a:latin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97466" y="562242"/>
            <a:ext cx="2199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Outline</a:t>
            </a:r>
            <a:endParaRPr lang="en-US" sz="3200" dirty="0"/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717222" y="4413772"/>
            <a:ext cx="58759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 marL="168275" indent="-168275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20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1pPr>
            <a:lvl2pPr marL="190500" indent="266700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2pPr>
            <a:lvl3pPr marL="371475" indent="-179388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6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3pPr>
            <a:lvl4pPr marL="547688" indent="-174625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 sz="14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4pPr>
            <a:lvl5pPr marL="1511300" indent="-328613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5pPr>
            <a:lvl6pPr marL="19685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6pPr>
            <a:lvl7pPr marL="24257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7pPr>
            <a:lvl8pPr marL="28829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8pPr>
            <a:lvl9pPr marL="33401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9pPr>
          </a:lstStyle>
          <a:p>
            <a:pPr lvl="1" indent="0">
              <a:buNone/>
            </a:pPr>
            <a:r>
              <a:rPr lang="en-US" altLang="zh-CN" sz="2000" dirty="0">
                <a:latin typeface="+mn-lt"/>
              </a:rPr>
              <a:t>5</a:t>
            </a:r>
            <a:r>
              <a:rPr lang="en-US" altLang="zh-CN" sz="2000" dirty="0">
                <a:latin typeface="+mn-lt"/>
              </a:rPr>
              <a:t>. Preliminary Experiments</a:t>
            </a:r>
            <a:endParaRPr lang="zh-CN" altLang="de-DE" sz="2000" dirty="0">
              <a:latin typeface="+mn-lt"/>
            </a:endParaRPr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1706999" y="1290054"/>
            <a:ext cx="6060933" cy="415498"/>
          </a:xfrm>
          <a:prstGeom prst="rect">
            <a:avLst/>
          </a:prstGeom>
          <a:noFill/>
          <a:ln w="635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350" dirty="0" smtClean="0"/>
          </a:p>
          <a:p>
            <a:endParaRPr lang="en-US" sz="1350" dirty="0"/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698666" y="1353476"/>
            <a:ext cx="58759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 marL="168275" indent="-168275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20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1pPr>
            <a:lvl2pPr marL="190500" indent="266700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2pPr>
            <a:lvl3pPr marL="371475" indent="-179388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6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3pPr>
            <a:lvl4pPr marL="547688" indent="-174625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 sz="14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4pPr>
            <a:lvl5pPr marL="1511300" indent="-328613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5pPr>
            <a:lvl6pPr marL="19685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6pPr>
            <a:lvl7pPr marL="24257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7pPr>
            <a:lvl8pPr marL="28829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8pPr>
            <a:lvl9pPr marL="33401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9pPr>
          </a:lstStyle>
          <a:p>
            <a:pPr lvl="1" indent="0">
              <a:buNone/>
            </a:pPr>
            <a:r>
              <a:rPr lang="en-US" altLang="zh-CN" sz="2000" dirty="0" smtClean="0">
                <a:latin typeface="+mn-lt"/>
              </a:rPr>
              <a:t>1. Introduction</a:t>
            </a:r>
            <a:endParaRPr lang="zh-CN" altLang="de-DE" sz="2000" dirty="0">
              <a:latin typeface="+mn-lt"/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1698665" y="2047104"/>
            <a:ext cx="6060933" cy="415498"/>
          </a:xfrm>
          <a:prstGeom prst="rect">
            <a:avLst/>
          </a:prstGeom>
          <a:noFill/>
          <a:ln w="635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350" dirty="0" smtClean="0"/>
          </a:p>
          <a:p>
            <a:endParaRPr lang="en-US" sz="1350" dirty="0"/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1698664" y="2850334"/>
            <a:ext cx="6060933" cy="415498"/>
          </a:xfrm>
          <a:prstGeom prst="rect">
            <a:avLst/>
          </a:prstGeom>
          <a:noFill/>
          <a:ln w="635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350" dirty="0" smtClean="0"/>
          </a:p>
          <a:p>
            <a:endParaRPr lang="en-US" sz="1350" dirty="0"/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698663" y="3575479"/>
            <a:ext cx="6060933" cy="415498"/>
          </a:xfrm>
          <a:prstGeom prst="rect">
            <a:avLst/>
          </a:prstGeom>
          <a:noFill/>
          <a:ln w="635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350" dirty="0" smtClean="0"/>
          </a:p>
          <a:p>
            <a:endParaRPr lang="en-US" sz="1350" dirty="0"/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1706998" y="4335954"/>
            <a:ext cx="6060933" cy="415498"/>
          </a:xfrm>
          <a:prstGeom prst="rect">
            <a:avLst/>
          </a:prstGeom>
          <a:noFill/>
          <a:ln w="635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350" dirty="0" smtClean="0"/>
          </a:p>
          <a:p>
            <a:endParaRPr lang="en-US" sz="1350" dirty="0"/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1727446" y="5145705"/>
            <a:ext cx="58759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 marL="168275" indent="-168275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20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1pPr>
            <a:lvl2pPr marL="190500" indent="266700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2pPr>
            <a:lvl3pPr marL="371475" indent="-179388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6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3pPr>
            <a:lvl4pPr marL="547688" indent="-174625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 sz="14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4pPr>
            <a:lvl5pPr marL="1511300" indent="-328613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5pPr>
            <a:lvl6pPr marL="19685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6pPr>
            <a:lvl7pPr marL="24257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7pPr>
            <a:lvl8pPr marL="28829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8pPr>
            <a:lvl9pPr marL="33401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9pPr>
          </a:lstStyle>
          <a:p>
            <a:pPr lvl="1" indent="0">
              <a:buNone/>
            </a:pPr>
            <a:r>
              <a:rPr lang="en-US" altLang="zh-CN" sz="2000" dirty="0">
                <a:latin typeface="+mn-lt"/>
              </a:rPr>
              <a:t>6</a:t>
            </a:r>
            <a:r>
              <a:rPr lang="en-US" altLang="zh-CN" sz="2000" dirty="0" smtClean="0">
                <a:latin typeface="+mn-lt"/>
              </a:rPr>
              <a:t>. Summary</a:t>
            </a:r>
            <a:endParaRPr lang="zh-CN" altLang="de-DE" sz="2000" dirty="0">
              <a:latin typeface="+mn-lt"/>
            </a:endParaRPr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auto">
          <a:xfrm>
            <a:off x="1717222" y="5067887"/>
            <a:ext cx="6060933" cy="415498"/>
          </a:xfrm>
          <a:prstGeom prst="rect">
            <a:avLst/>
          </a:prstGeom>
          <a:noFill/>
          <a:ln w="635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350" dirty="0" smtClean="0"/>
          </a:p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68" y="5772826"/>
            <a:ext cx="1999169" cy="52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3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611000"/>
              </p:ext>
            </p:extLst>
          </p:nvPr>
        </p:nvGraphicFramePr>
        <p:xfrm>
          <a:off x="442485" y="2299423"/>
          <a:ext cx="5654392" cy="2760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7" name="Visio" r:id="rId3" imgW="6675309" imgH="3268512" progId="Visio.Drawing.11">
                  <p:embed/>
                </p:oleObj>
              </mc:Choice>
              <mc:Fallback>
                <p:oleObj name="Visio" r:id="rId3" imgW="6675309" imgH="326851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485" y="2299423"/>
                        <a:ext cx="5654392" cy="2760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90525" y="1306552"/>
                <a:ext cx="8018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2060"/>
                    </a:solidFill>
                  </a:rPr>
                  <a:t>Time-extended Space-time network construction for physical path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1→2→4→6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25" y="1306552"/>
                <a:ext cx="801883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60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96877" y="1971324"/>
            <a:ext cx="24214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Arc (</a:t>
            </a:r>
            <a:r>
              <a:rPr lang="en-US" dirty="0" err="1"/>
              <a:t>i</a:t>
            </a:r>
            <a:r>
              <a:rPr lang="en-US" dirty="0" err="1"/>
              <a:t>,j,t,s</a:t>
            </a:r>
            <a:r>
              <a:rPr lang="en-US" dirty="0"/>
              <a:t>) with capacity</a:t>
            </a:r>
          </a:p>
          <a:p>
            <a:pPr>
              <a:lnSpc>
                <a:spcPct val="150000"/>
              </a:lnSpc>
            </a:pPr>
            <a:r>
              <a:rPr lang="en-US" dirty="0"/>
              <a:t>Vertex (</a:t>
            </a:r>
            <a:r>
              <a:rPr lang="en-US" dirty="0" err="1"/>
              <a:t>i</a:t>
            </a:r>
            <a:r>
              <a:rPr lang="en-US" dirty="0" err="1"/>
              <a:t>,t</a:t>
            </a:r>
            <a:r>
              <a:rPr lang="en-US" dirty="0"/>
              <a:t>), (</a:t>
            </a:r>
            <a:r>
              <a:rPr lang="en-US" dirty="0" err="1"/>
              <a:t>j,s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Passenger pickup and drop-off </a:t>
            </a:r>
            <a:r>
              <a:rPr lang="en-US" dirty="0">
                <a:solidFill>
                  <a:srgbClr val="C00000"/>
                </a:solidFill>
              </a:rPr>
              <a:t>time windows and locations </a:t>
            </a:r>
            <a:r>
              <a:rPr lang="en-US" dirty="0"/>
              <a:t>are </a:t>
            </a:r>
            <a:r>
              <a:rPr lang="en-US" dirty="0">
                <a:solidFill>
                  <a:srgbClr val="C00000"/>
                </a:solidFill>
              </a:rPr>
              <a:t>embedded</a:t>
            </a:r>
            <a:r>
              <a:rPr lang="en-US" dirty="0"/>
              <a:t> in this network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8050" y="436199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3</a:t>
            </a:r>
            <a:r>
              <a:rPr lang="en-US" sz="2400" b="1" dirty="0">
                <a:solidFill>
                  <a:srgbClr val="702E3C"/>
                </a:solidFill>
              </a:rPr>
              <a:t>. Space-time-state network and model formulation</a:t>
            </a:r>
            <a:endParaRPr lang="en-US" sz="2400" b="1" dirty="0">
              <a:solidFill>
                <a:srgbClr val="702E3C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90525" y="10535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78182" y="5202978"/>
            <a:ext cx="287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Space-time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7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0524" y="1169600"/>
            <a:ext cx="7955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</a:rPr>
              <a:t>Challenge: </a:t>
            </a:r>
            <a:r>
              <a:rPr lang="en-US" sz="2100" dirty="0"/>
              <a:t>how to model </a:t>
            </a:r>
            <a:r>
              <a:rPr lang="en-US" sz="2100" dirty="0">
                <a:solidFill>
                  <a:srgbClr val="C00000"/>
                </a:solidFill>
              </a:rPr>
              <a:t>the logit of passenger pickup and delivery </a:t>
            </a:r>
            <a:r>
              <a:rPr lang="en-US" sz="2100" dirty="0"/>
              <a:t>with</a:t>
            </a:r>
            <a:r>
              <a:rPr lang="en-US" sz="2100" dirty="0">
                <a:solidFill>
                  <a:srgbClr val="0070C0"/>
                </a:solidFill>
              </a:rPr>
              <a:t> </a:t>
            </a:r>
            <a:r>
              <a:rPr lang="en-US" sz="2100" dirty="0">
                <a:solidFill>
                  <a:srgbClr val="C00000"/>
                </a:solidFill>
              </a:rPr>
              <a:t>vehicle carrying capacity</a:t>
            </a:r>
            <a:endParaRPr lang="en-US" sz="21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902" y="2069634"/>
            <a:ext cx="7955533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One more dimension-&gt; </a:t>
            </a:r>
            <a:r>
              <a:rPr lang="en-US" b="1" dirty="0">
                <a:solidFill>
                  <a:srgbClr val="002060"/>
                </a:solidFill>
              </a:rPr>
              <a:t>Vehicle </a:t>
            </a:r>
            <a:r>
              <a:rPr lang="en-US" b="1" dirty="0">
                <a:solidFill>
                  <a:srgbClr val="002060"/>
                </a:solidFill>
              </a:rPr>
              <a:t>C</a:t>
            </a:r>
            <a:r>
              <a:rPr lang="en-US" b="1" dirty="0">
                <a:solidFill>
                  <a:srgbClr val="002060"/>
                </a:solidFill>
              </a:rPr>
              <a:t>arrying States</a:t>
            </a:r>
            <a:r>
              <a:rPr lang="en-US" dirty="0">
                <a:solidFill>
                  <a:srgbClr val="C00000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dirty="0"/>
              <a:t>which passengers are being carried by this vehicle: 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solidFill>
                  <a:srgbClr val="C00000"/>
                </a:solidFill>
              </a:rPr>
              <a:t>To record the </a:t>
            </a:r>
            <a:r>
              <a:rPr lang="en-US" b="1" dirty="0">
                <a:solidFill>
                  <a:srgbClr val="002060"/>
                </a:solidFill>
              </a:rPr>
              <a:t>p</a:t>
            </a:r>
            <a:r>
              <a:rPr lang="en-US" b="1" dirty="0">
                <a:solidFill>
                  <a:srgbClr val="002060"/>
                </a:solidFill>
              </a:rPr>
              <a:t>assenger service status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		</a:t>
            </a:r>
            <a:r>
              <a:rPr lang="en-US" sz="1600" dirty="0"/>
              <a:t>0</a:t>
            </a:r>
            <a:r>
              <a:rPr lang="en-US" sz="1600" dirty="0"/>
              <a:t>: </a:t>
            </a:r>
            <a:r>
              <a:rPr lang="en-US" sz="1600" dirty="0"/>
              <a:t>the passenger </a:t>
            </a:r>
            <a:r>
              <a:rPr lang="en-US" sz="1600" dirty="0"/>
              <a:t>is not </a:t>
            </a:r>
            <a:r>
              <a:rPr lang="en-US" sz="1600" dirty="0"/>
              <a:t>served;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	1</a:t>
            </a:r>
            <a:r>
              <a:rPr lang="en-US" sz="1600" dirty="0"/>
              <a:t>: under served (picked up but not delivered</a:t>
            </a:r>
            <a:r>
              <a:rPr lang="en-US" sz="1600" dirty="0"/>
              <a:t>);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	2</a:t>
            </a:r>
            <a:r>
              <a:rPr lang="en-US" sz="1600" dirty="0"/>
              <a:t>: finished (delivered</a:t>
            </a:r>
            <a:r>
              <a:rPr lang="en-US" dirty="0" smtClean="0"/>
              <a:t>)</a:t>
            </a:r>
          </a:p>
          <a:p>
            <a:pPr lvl="2">
              <a:lnSpc>
                <a:spcPct val="150000"/>
              </a:lnSpc>
            </a:pPr>
            <a:endParaRPr lang="en-US" sz="1500" dirty="0"/>
          </a:p>
          <a:p>
            <a:pPr>
              <a:lnSpc>
                <a:spcPct val="150000"/>
              </a:lnSpc>
            </a:pPr>
            <a:r>
              <a:rPr lang="en-US" b="1" dirty="0"/>
              <a:t>Example: </a:t>
            </a:r>
            <a:r>
              <a:rPr lang="en-US" dirty="0"/>
              <a:t>In the case: if vehicle capacity is 1 and 2 passengers trip requests,</a:t>
            </a:r>
          </a:p>
          <a:p>
            <a:pPr>
              <a:lnSpc>
                <a:spcPct val="150000"/>
              </a:lnSpc>
            </a:pPr>
            <a:r>
              <a:rPr lang="en-US" dirty="0"/>
              <a:t>All possible states: [ </a:t>
            </a:r>
            <a:r>
              <a:rPr lang="en-US" dirty="0"/>
              <a:t>], [1[1]], [1[2]], [2[1]] or [2[2</a:t>
            </a:r>
            <a:r>
              <a:rPr lang="en-US" dirty="0"/>
              <a:t>]]</a:t>
            </a:r>
          </a:p>
          <a:p>
            <a:pPr>
              <a:lnSpc>
                <a:spcPct val="150000"/>
              </a:lnSpc>
            </a:pPr>
            <a:endParaRPr lang="en-US" sz="1500" dirty="0"/>
          </a:p>
        </p:txBody>
      </p:sp>
      <p:sp>
        <p:nvSpPr>
          <p:cNvPr id="3" name="Rounded Rectangle 2"/>
          <p:cNvSpPr/>
          <p:nvPr/>
        </p:nvSpPr>
        <p:spPr>
          <a:xfrm>
            <a:off x="468902" y="2138737"/>
            <a:ext cx="7877155" cy="79663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50" y="3611402"/>
            <a:ext cx="889395" cy="8944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857" y="2223024"/>
            <a:ext cx="367795" cy="2848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868" y="2522721"/>
            <a:ext cx="919772" cy="3772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7374" y="3399105"/>
            <a:ext cx="5975927" cy="12837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8050" y="436199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3</a:t>
            </a:r>
            <a:r>
              <a:rPr lang="en-US" sz="2400" b="1" dirty="0">
                <a:solidFill>
                  <a:srgbClr val="702E3C"/>
                </a:solidFill>
              </a:rPr>
              <a:t>. Space-time-state network and model formulation</a:t>
            </a:r>
            <a:endParaRPr lang="en-US" sz="2400" b="1" dirty="0">
              <a:solidFill>
                <a:srgbClr val="702E3C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90525" y="10535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4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0525" y="1228589"/>
            <a:ext cx="5792080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2060"/>
                </a:solidFill>
              </a:rPr>
              <a:t>Vehicle carrying state transition logit</a:t>
            </a:r>
            <a:r>
              <a:rPr lang="en-US" dirty="0"/>
              <a:t>: focusing on specific </a:t>
            </a:r>
            <a:r>
              <a:rPr lang="en-US" dirty="0">
                <a:solidFill>
                  <a:srgbClr val="C00000"/>
                </a:solidFill>
              </a:rPr>
              <a:t>passenger 1</a:t>
            </a:r>
          </a:p>
          <a:p>
            <a:endParaRPr lang="en-US" dirty="0"/>
          </a:p>
          <a:p>
            <a:pPr marL="257175" indent="-257175">
              <a:lnSpc>
                <a:spcPts val="2600"/>
              </a:lnSpc>
              <a:buFont typeface="Wingdings" panose="05000000000000000000" pitchFamily="2" charset="2"/>
              <a:buChar char="q"/>
            </a:pPr>
            <a:r>
              <a:rPr lang="en-US" dirty="0"/>
              <a:t>0-&gt;0: vehicle departs at the </a:t>
            </a:r>
            <a:r>
              <a:rPr lang="en-US" dirty="0">
                <a:solidFill>
                  <a:srgbClr val="C00000"/>
                </a:solidFill>
              </a:rPr>
              <a:t>origin</a:t>
            </a:r>
            <a:r>
              <a:rPr lang="en-US" dirty="0"/>
              <a:t> depot</a:t>
            </a:r>
          </a:p>
          <a:p>
            <a:pPr marL="257175" indent="-257175">
              <a:lnSpc>
                <a:spcPts val="2600"/>
              </a:lnSpc>
              <a:buFont typeface="Wingdings" panose="05000000000000000000" pitchFamily="2" charset="2"/>
              <a:buChar char="q"/>
            </a:pPr>
            <a:r>
              <a:rPr lang="en-US" dirty="0"/>
              <a:t>0-&gt;</a:t>
            </a:r>
            <a:r>
              <a:rPr lang="en-US" dirty="0">
                <a:solidFill>
                  <a:srgbClr val="C00000"/>
                </a:solidFill>
              </a:rPr>
              <a:t>1[1]</a:t>
            </a:r>
            <a:r>
              <a:rPr lang="en-US" dirty="0"/>
              <a:t>: passenger 1 is </a:t>
            </a:r>
            <a:r>
              <a:rPr lang="en-US" dirty="0">
                <a:solidFill>
                  <a:srgbClr val="C00000"/>
                </a:solidFill>
              </a:rPr>
              <a:t>picked up</a:t>
            </a:r>
            <a:r>
              <a:rPr lang="en-US" dirty="0"/>
              <a:t> at his </a:t>
            </a:r>
            <a:r>
              <a:rPr lang="en-US" dirty="0">
                <a:solidFill>
                  <a:srgbClr val="C00000"/>
                </a:solidFill>
              </a:rPr>
              <a:t>location</a:t>
            </a:r>
            <a:r>
              <a:rPr lang="en-US" dirty="0"/>
              <a:t> within </a:t>
            </a:r>
            <a:r>
              <a:rPr lang="en-US" dirty="0">
                <a:solidFill>
                  <a:srgbClr val="C00000"/>
                </a:solidFill>
              </a:rPr>
              <a:t>time window</a:t>
            </a:r>
            <a:r>
              <a:rPr lang="en-US" dirty="0"/>
              <a:t>.</a:t>
            </a:r>
          </a:p>
          <a:p>
            <a:pPr marL="257175" indent="-257175">
              <a:lnSpc>
                <a:spcPts val="26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1[1]-&gt;1[2]: </a:t>
            </a:r>
            <a:r>
              <a:rPr lang="en-US" dirty="0"/>
              <a:t>passenger 1 is </a:t>
            </a:r>
            <a:r>
              <a:rPr lang="en-US" dirty="0">
                <a:solidFill>
                  <a:srgbClr val="C00000"/>
                </a:solidFill>
              </a:rPr>
              <a:t>dropped off </a:t>
            </a:r>
            <a:r>
              <a:rPr lang="en-US" dirty="0"/>
              <a:t>at his </a:t>
            </a:r>
            <a:r>
              <a:rPr lang="en-US" dirty="0">
                <a:solidFill>
                  <a:srgbClr val="C00000"/>
                </a:solidFill>
              </a:rPr>
              <a:t>location</a:t>
            </a:r>
            <a:r>
              <a:rPr lang="en-US" dirty="0"/>
              <a:t> within </a:t>
            </a:r>
            <a:r>
              <a:rPr lang="en-US" dirty="0">
                <a:solidFill>
                  <a:srgbClr val="C00000"/>
                </a:solidFill>
              </a:rPr>
              <a:t>time window</a:t>
            </a:r>
          </a:p>
          <a:p>
            <a:pPr marL="257175" indent="-257175">
              <a:lnSpc>
                <a:spcPts val="2600"/>
              </a:lnSpc>
              <a:buFont typeface="Wingdings" panose="05000000000000000000" pitchFamily="2" charset="2"/>
              <a:buChar char="q"/>
            </a:pPr>
            <a:r>
              <a:rPr lang="en-US" dirty="0"/>
              <a:t>1</a:t>
            </a:r>
            <a:r>
              <a:rPr lang="en-US" dirty="0"/>
              <a:t>[2]-&gt;0: vehicle arrives at the </a:t>
            </a:r>
            <a:r>
              <a:rPr lang="en-US" dirty="0">
                <a:solidFill>
                  <a:srgbClr val="C00000"/>
                </a:solidFill>
              </a:rPr>
              <a:t>destination</a:t>
            </a:r>
            <a:r>
              <a:rPr lang="en-US" dirty="0"/>
              <a:t> depot</a:t>
            </a:r>
            <a:r>
              <a:rPr lang="en-US" dirty="0" smtClean="0"/>
              <a:t>.</a:t>
            </a:r>
          </a:p>
          <a:p>
            <a:pPr marL="257175" indent="-257175">
              <a:lnSpc>
                <a:spcPts val="2600"/>
              </a:lnSpc>
              <a:buFont typeface="Wingdings" panose="05000000000000000000" pitchFamily="2" charset="2"/>
              <a:buChar char="q"/>
            </a:pPr>
            <a:endParaRPr lang="en-US" dirty="0"/>
          </a:p>
          <a:p>
            <a:pPr marL="257175" indent="-257175">
              <a:lnSpc>
                <a:spcPts val="2600"/>
              </a:lnSpc>
              <a:buFont typeface="Wingdings" panose="05000000000000000000" pitchFamily="2" charset="2"/>
              <a:buChar char="q"/>
            </a:pPr>
            <a:r>
              <a:rPr lang="en-US" dirty="0"/>
              <a:t>Once one passenger is picked up, he/she will always be dropped off, because 1[1]-&gt;0 is not a feasible state transition.</a:t>
            </a:r>
          </a:p>
          <a:p>
            <a:pPr marL="257175" indent="-257175">
              <a:lnSpc>
                <a:spcPts val="2600"/>
              </a:lnSpc>
              <a:buFont typeface="Wingdings" panose="05000000000000000000" pitchFamily="2" charset="2"/>
              <a:buChar char="q"/>
            </a:pPr>
            <a:r>
              <a:rPr lang="en-US" dirty="0"/>
              <a:t>No passenger will be served if the </a:t>
            </a:r>
            <a:r>
              <a:rPr lang="en-US" dirty="0">
                <a:solidFill>
                  <a:srgbClr val="C00000"/>
                </a:solidFill>
              </a:rPr>
              <a:t>vehicle carrying capacity </a:t>
            </a:r>
            <a:r>
              <a:rPr lang="en-US" dirty="0"/>
              <a:t>is fully used.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815" y="2122568"/>
            <a:ext cx="2513548" cy="235714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78050" y="436199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3</a:t>
            </a:r>
            <a:r>
              <a:rPr lang="en-US" sz="2400" b="1" dirty="0">
                <a:solidFill>
                  <a:srgbClr val="702E3C"/>
                </a:solidFill>
              </a:rPr>
              <a:t>. Space-time-state network and model formulation</a:t>
            </a:r>
            <a:endParaRPr lang="en-US" sz="2400" b="1" dirty="0">
              <a:solidFill>
                <a:srgbClr val="702E3C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90525" y="10535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554182" y="4276436"/>
            <a:ext cx="4987636" cy="18473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42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508949"/>
              </p:ext>
            </p:extLst>
          </p:nvPr>
        </p:nvGraphicFramePr>
        <p:xfrm>
          <a:off x="505350" y="1783212"/>
          <a:ext cx="7826387" cy="328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1" name="Visio" r:id="rId3" imgW="4975849" imgH="2086992" progId="Visio.Drawing.11">
                  <p:embed/>
                </p:oleObj>
              </mc:Choice>
              <mc:Fallback>
                <p:oleObj name="Visio" r:id="rId3" imgW="4975849" imgH="208699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350" y="1783212"/>
                        <a:ext cx="7826387" cy="32838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22585" y="1295213"/>
            <a:ext cx="689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Vehicle State </a:t>
            </a:r>
            <a:r>
              <a:rPr lang="en-US" sz="2000" dirty="0">
                <a:solidFill>
                  <a:srgbClr val="002060"/>
                </a:solidFill>
              </a:rPr>
              <a:t>T</a:t>
            </a:r>
            <a:r>
              <a:rPr lang="en-US" sz="2000" dirty="0">
                <a:solidFill>
                  <a:srgbClr val="002060"/>
                </a:solidFill>
              </a:rPr>
              <a:t>ransition with specific locations and time intervals</a:t>
            </a:r>
            <a:endParaRPr lang="en-US" sz="2000" dirty="0">
              <a:solidFill>
                <a:srgbClr val="00206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729346" y="3378975"/>
            <a:ext cx="2692399" cy="346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528933" y="5316741"/>
            <a:ext cx="3403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Vehicle carrying state transition graph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78050" y="436199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3</a:t>
            </a:r>
            <a:r>
              <a:rPr lang="en-US" sz="2400" b="1" dirty="0">
                <a:solidFill>
                  <a:srgbClr val="702E3C"/>
                </a:solidFill>
              </a:rPr>
              <a:t>. Space-time-state network and model formulation</a:t>
            </a:r>
            <a:endParaRPr lang="en-US" sz="2400" b="1" dirty="0">
              <a:solidFill>
                <a:srgbClr val="702E3C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90525" y="10535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72680"/>
              </p:ext>
            </p:extLst>
          </p:nvPr>
        </p:nvGraphicFramePr>
        <p:xfrm>
          <a:off x="390525" y="1596892"/>
          <a:ext cx="8018838" cy="4079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4" name="Visio" r:id="rId3" imgW="11624793" imgH="6203520" progId="Visio.Drawing.11">
                  <p:embed/>
                </p:oleObj>
              </mc:Choice>
              <mc:Fallback>
                <p:oleObj name="Visio" r:id="rId3" imgW="11624793" imgH="62035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" y="1596892"/>
                        <a:ext cx="8018838" cy="40796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63434" y="1182853"/>
            <a:ext cx="655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One possible vehicle trajectory in a space-time-state network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6225" y="2856421"/>
                <a:ext cx="1671188" cy="113107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500" dirty="0">
                    <a:solidFill>
                      <a:srgbClr val="800000"/>
                    </a:solidFill>
                  </a:rPr>
                  <a:t>Vertex: </a:t>
                </a:r>
                <a14:m>
                  <m:oMath xmlns:m="http://schemas.openxmlformats.org/officeDocument/2006/math">
                    <m:r>
                      <a:rPr lang="en-US" sz="1500" i="1" dirty="0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500" i="1" dirty="0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500" dirty="0">
                  <a:solidFill>
                    <a:srgbClr val="8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500" dirty="0">
                    <a:solidFill>
                      <a:srgbClr val="800000"/>
                    </a:solidFill>
                  </a:rPr>
                  <a:t>Arc: </a:t>
                </a:r>
                <a14:m>
                  <m:oMath xmlns:m="http://schemas.openxmlformats.org/officeDocument/2006/math">
                    <m:r>
                      <a:rPr lang="en-US" sz="1500" i="1" dirty="0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500" i="1" dirty="0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US" sz="1500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99" y="2665562"/>
                <a:ext cx="2228251" cy="1015663"/>
              </a:xfrm>
              <a:prstGeom prst="rect">
                <a:avLst/>
              </a:prstGeom>
              <a:blipFill rotWithShape="0">
                <a:blip r:embed="rId5"/>
                <a:stretch>
                  <a:fillRect l="-2446" b="-414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60350" y="5571182"/>
            <a:ext cx="662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space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523694" y="1707865"/>
            <a:ext cx="847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state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78050" y="436199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3</a:t>
            </a:r>
            <a:r>
              <a:rPr lang="en-US" sz="2400" b="1" dirty="0">
                <a:solidFill>
                  <a:srgbClr val="702E3C"/>
                </a:solidFill>
              </a:rPr>
              <a:t>. Space-time-state network and model formulation</a:t>
            </a:r>
            <a:endParaRPr lang="en-US" sz="2400" b="1" dirty="0">
              <a:solidFill>
                <a:srgbClr val="702E3C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90525" y="10535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59700" y="3094095"/>
            <a:ext cx="847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time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2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0525" y="1228589"/>
            <a:ext cx="443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Mathematical formulation: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84490" y="1697183"/>
                <a:ext cx="7839946" cy="3788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600"/>
                  </a:spcAft>
                  <a:tabLst>
                    <a:tab pos="2228850" algn="ctr"/>
                    <a:tab pos="4286250" algn="r"/>
                  </a:tabLst>
                </a:pPr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𝑀𝑖𝑛</m:t>
                    </m:r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sup>
                            </m:sSub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	(1</a:t>
                </a:r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en-US" sz="1600" dirty="0"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US" sz="16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(1) Flow balance constraint for each </a:t>
                </a:r>
                <a:r>
                  <a:rPr lang="en-US" sz="16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vehicle:</a:t>
                </a:r>
                <a:endParaRPr lang="en-US" sz="1600" b="1" dirty="0">
                  <a:solidFill>
                    <a:srgbClr val="C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600"/>
                  </a:spcAft>
                  <a:tabLst>
                    <a:tab pos="2228850" algn="ctr"/>
                    <a:tab pos="4286250" algn="r"/>
                  </a:tabLst>
                </a:pPr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p>
                        </m:sSubSup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sub>
                      <m:sup/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p>
                        </m:sSubSup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𝐷𝑇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=[0,0,…]</m:t>
                          </m:r>
                        </m:e>
                      </m:mr>
                      <m:m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=[0,0,…]</m:t>
                          </m:r>
                        </m:e>
                      </m:mr>
                      <m:m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𝑜𝑡h𝑒𝑟𝑤𝑖𝑠𝑒</m:t>
                          </m:r>
                        </m:e>
                      </m:mr>
                    </m:m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,∀ </m:t>
                    </m:r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	(2)</a:t>
                </a:r>
                <a:endParaRPr lang="en-US" sz="1600" dirty="0"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US" sz="16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(2) Passenger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en-US" sz="16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pick-up </a:t>
                </a:r>
                <a:r>
                  <a:rPr lang="en-US" sz="16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request at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𝒐</m:t>
                    </m:r>
                    <m:r>
                      <a:rPr lang="en-US" sz="1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𝒅</m:t>
                    </m:r>
                    <m:r>
                      <a:rPr lang="en-US" sz="1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sz="1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6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: </a:t>
                </a:r>
                <a:endParaRPr lang="en-US" sz="1600" b="1" dirty="0">
                  <a:solidFill>
                    <a:srgbClr val="C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600"/>
                  </a:spcAft>
                  <a:tabLst>
                    <a:tab pos="2228850" algn="ctr"/>
                    <a:tab pos="4286250" algn="r"/>
                  </a:tabLst>
                </a:pPr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′)∈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𝑜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𝜏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sup>
                            </m:sSub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 ∀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	(3)</a:t>
                </a:r>
                <a:endParaRPr lang="en-US" sz="1600" dirty="0"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US" sz="16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(3) </a:t>
                </a:r>
                <a:r>
                  <a:rPr lang="en-US" sz="16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Tight road capacity constraint (point queue model)</a:t>
                </a:r>
                <a:endParaRPr lang="en-US" sz="1600" b="1" dirty="0">
                  <a:solidFill>
                    <a:srgbClr val="C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600"/>
                  </a:spcAft>
                  <a:tabLst>
                    <a:tab pos="2228850" algn="ctr"/>
                    <a:tab pos="4286250" algn="r"/>
                  </a:tabLst>
                </a:pPr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sup>
                            </m:sSubSup>
                          </m:e>
                        </m:nary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𝑐𝑎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 ∀ 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(4)</a:t>
                </a:r>
                <a:endParaRPr lang="en-US" sz="1600" dirty="0"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(4) </a:t>
                </a:r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Binary variables</a:t>
                </a:r>
                <a:endParaRPr lang="en-US" sz="1600" dirty="0"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600"/>
                  </a:spcAft>
                  <a:tabLst>
                    <a:tab pos="2228850" algn="ctr"/>
                    <a:tab pos="4286250" algn="r"/>
                  </a:tabLst>
                </a:pPr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={0,1}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(5)</a:t>
                </a:r>
                <a:endParaRPr lang="en-US" sz="1600" dirty="0"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90" y="1697183"/>
                <a:ext cx="7839946" cy="3788217"/>
              </a:xfrm>
              <a:prstGeom prst="rect">
                <a:avLst/>
              </a:prstGeom>
              <a:blipFill rotWithShape="0">
                <a:blip r:embed="rId2"/>
                <a:stretch>
                  <a:fillRect l="-467" t="-9164" b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78050" y="436199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3</a:t>
            </a:r>
            <a:r>
              <a:rPr lang="en-US" sz="2400" b="1" dirty="0">
                <a:solidFill>
                  <a:srgbClr val="702E3C"/>
                </a:solidFill>
              </a:rPr>
              <a:t>. Space-time-state network and model formulation</a:t>
            </a:r>
            <a:endParaRPr lang="en-US" sz="2400" b="1" dirty="0">
              <a:solidFill>
                <a:srgbClr val="702E3C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90525" y="10535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8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0525" y="1199768"/>
            <a:ext cx="443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Capture queue spillback:</a:t>
            </a:r>
            <a:endParaRPr lang="en-US" b="1" i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23455" y="189895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692737" y="1667243"/>
                <a:ext cx="7606145" cy="2506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US" sz="16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Inflow arc capacity constraint</a:t>
                </a:r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:</a:t>
                </a:r>
                <a:endParaRPr lang="en-US" sz="1600" dirty="0"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600"/>
                  </a:spcAft>
                  <a:tabLst>
                    <a:tab pos="2143125" algn="ctr"/>
                    <a:tab pos="4286250" algn="r"/>
                  </a:tabLst>
                </a:pPr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  <a:hlinkClick r:id="" action="ppaction://noaction"/>
                              </a:rPr>
                              <m:t>𝐹𝐹𝑇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𝐶𝑎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𝐹𝐹𝑇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+1,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 ∀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𝑖𝑛𝑓𝑙𝑜𝑤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,∀</m:t>
                    </m:r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	(6)</a:t>
                </a:r>
                <a:endParaRPr lang="en-US" sz="1600" dirty="0"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US" sz="16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Outflow arc capacity constraint:</a:t>
                </a:r>
              </a:p>
              <a:p>
                <a:pPr algn="just">
                  <a:lnSpc>
                    <a:spcPct val="107000"/>
                  </a:lnSpc>
                  <a:spcAft>
                    <a:spcPts val="600"/>
                  </a:spcAft>
                  <a:tabLst>
                    <a:tab pos="2143125" algn="ctr"/>
                    <a:tab pos="4286250" algn="r"/>
                  </a:tabLst>
                </a:pPr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𝐶𝑎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 ∀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𝑜𝑢𝑡𝑓𝑙𝑜𝑤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 ∀</m:t>
                    </m:r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	(7)</a:t>
                </a:r>
                <a:endParaRPr lang="en-US" sz="1600" dirty="0"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US" sz="16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Link storage capacity constraint:</a:t>
                </a:r>
              </a:p>
              <a:p>
                <a:pPr algn="just">
                  <a:lnSpc>
                    <a:spcPct val="107000"/>
                  </a:lnSpc>
                  <a:spcAft>
                    <a:spcPts val="600"/>
                  </a:spcAft>
                  <a:tabLst>
                    <a:tab pos="2143125" algn="ctr"/>
                    <a:tab pos="4286250" algn="r"/>
                  </a:tabLst>
                </a:pPr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𝐹𝐹𝑇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𝐿𝑒𝑛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𝐽𝑎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,∀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𝑖𝑛𝑓𝑙𝑜𝑤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,∀</m:t>
                    </m:r>
                    <m:r>
                      <a:rPr lang="en-US" sz="16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	(8)</a:t>
                </a:r>
                <a:endParaRPr lang="en-US" sz="1600" dirty="0"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37" y="1667243"/>
                <a:ext cx="7606145" cy="2506071"/>
              </a:xfrm>
              <a:prstGeom prst="rect">
                <a:avLst/>
              </a:prstGeom>
              <a:blipFill rotWithShape="0">
                <a:blip r:embed="rId2"/>
                <a:stretch>
                  <a:fillRect l="-3689" t="-728" b="-8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457201" y="4450669"/>
            <a:ext cx="5113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SimSun" panose="02010600030101010101" pitchFamily="2" charset="-122"/>
              </a:rPr>
              <a:t>Newell’s </a:t>
            </a:r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simplified</a:t>
            </a:r>
            <a:r>
              <a:rPr lang="en-US" sz="1600" b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kinematic wave </a:t>
            </a:r>
            <a:r>
              <a:rPr lang="en-US" sz="1600" b="1" dirty="0">
                <a:latin typeface="Times New Roman" panose="02020603050405020304" pitchFamily="18" charset="0"/>
                <a:ea typeface="SimSun" panose="02010600030101010101" pitchFamily="2" charset="-122"/>
              </a:rPr>
              <a:t>model (</a:t>
            </a:r>
            <a:r>
              <a:rPr lang="en-US" sz="1600" b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Newell, 1993</a:t>
            </a:r>
            <a:r>
              <a:rPr lang="en-US" sz="1600" b="1" dirty="0"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endParaRPr lang="en-US" sz="1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762019" y="5066578"/>
                <a:ext cx="8143875" cy="7111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𝐵𝑊𝑇𝑇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</m:sSub>
                          </m:e>
                        </m:nary>
                        <m:r>
                          <a:rPr lang="en-US" sz="160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𝐹𝐹𝑇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𝐵𝑊𝑇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sup>
                                            <m:r>
                                              <a:rPr lang="en-US" sz="160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</m:sSub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𝐿𝑒𝑛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𝐽𝑎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,∀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𝑖𝑛𝑓𝑙𝑜𝑤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(9)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19" y="5066578"/>
                <a:ext cx="8143875" cy="711157"/>
              </a:xfrm>
              <a:prstGeom prst="rect">
                <a:avLst/>
              </a:prstGeom>
              <a:blipFill rotWithShape="0">
                <a:blip r:embed="rId3"/>
                <a:stretch>
                  <a:fillRect l="-3368" t="-4957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78050" y="436199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3</a:t>
            </a:r>
            <a:r>
              <a:rPr lang="en-US" sz="2400" b="1" dirty="0">
                <a:solidFill>
                  <a:srgbClr val="702E3C"/>
                </a:solidFill>
              </a:rPr>
              <a:t>. Space-time-state network and model formulation</a:t>
            </a:r>
            <a:endParaRPr lang="en-US" sz="2400" b="1" dirty="0">
              <a:solidFill>
                <a:srgbClr val="702E3C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90525" y="10535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6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58" y="1499862"/>
            <a:ext cx="6121599" cy="38902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4</a:t>
            </a:r>
            <a:r>
              <a:rPr lang="en-US" sz="2400" b="1" dirty="0">
                <a:solidFill>
                  <a:srgbClr val="702E3C"/>
                </a:solidFill>
              </a:rPr>
              <a:t>. </a:t>
            </a:r>
            <a:r>
              <a:rPr lang="en-US" sz="2400" b="1" dirty="0" err="1">
                <a:solidFill>
                  <a:srgbClr val="702E3C"/>
                </a:solidFill>
              </a:rPr>
              <a:t>Dantzig</a:t>
            </a:r>
            <a:r>
              <a:rPr lang="en-US" sz="2400" b="1" dirty="0">
                <a:solidFill>
                  <a:srgbClr val="702E3C"/>
                </a:solidFill>
              </a:rPr>
              <a:t>-Wolfe Decomposition Algorithm</a:t>
            </a:r>
            <a:endParaRPr lang="en-US" sz="2400" b="1" dirty="0">
              <a:solidFill>
                <a:srgbClr val="702E3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6703" y="2353231"/>
            <a:ext cx="5870970" cy="836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65455" y="1757435"/>
            <a:ext cx="1958980" cy="10772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Special block: time-dependent state-dependent shortest path problem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258" y="1198392"/>
            <a:ext cx="1814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Objective function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5455" y="3737746"/>
            <a:ext cx="1958980" cy="20621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14313" indent="-214313">
              <a:buFont typeface="Courier New" panose="02070309020205020404" pitchFamily="49" charset="0"/>
              <a:buChar char="o"/>
            </a:pPr>
            <a:r>
              <a:rPr lang="en-US" sz="1600" dirty="0"/>
              <a:t>A special block can be solved by our VRP solution engine</a:t>
            </a:r>
          </a:p>
          <a:p>
            <a:pPr marL="214313" indent="-214313">
              <a:buFont typeface="Courier New" panose="02070309020205020404" pitchFamily="49" charset="0"/>
              <a:buChar char="o"/>
            </a:pPr>
            <a:r>
              <a:rPr lang="en-US" sz="1600" dirty="0"/>
              <a:t>can be the </a:t>
            </a:r>
            <a:r>
              <a:rPr lang="en-US" sz="1600" dirty="0" err="1"/>
              <a:t>subproblem</a:t>
            </a:r>
            <a:r>
              <a:rPr lang="en-US" sz="1600" dirty="0"/>
              <a:t> in </a:t>
            </a:r>
            <a:r>
              <a:rPr lang="en-US" sz="1600" b="1" dirty="0" err="1">
                <a:solidFill>
                  <a:srgbClr val="0070C0"/>
                </a:solidFill>
              </a:rPr>
              <a:t>Dantzig</a:t>
            </a:r>
            <a:r>
              <a:rPr lang="en-US" sz="1600" b="1" dirty="0">
                <a:solidFill>
                  <a:srgbClr val="0070C0"/>
                </a:solidFill>
              </a:rPr>
              <a:t>-Wolfe decomposition</a:t>
            </a:r>
            <a:endParaRPr lang="en-US" sz="1600" b="1" dirty="0">
              <a:solidFill>
                <a:srgbClr val="0070C0"/>
              </a:solidFill>
            </a:endParaRPr>
          </a:p>
        </p:txBody>
      </p:sp>
      <p:cxnSp>
        <p:nvCxnSpPr>
          <p:cNvPr id="14" name="Straight Arrow Connector 13"/>
          <p:cNvCxnSpPr>
            <a:endCxn id="12" idx="0"/>
          </p:cNvCxnSpPr>
          <p:nvPr/>
        </p:nvCxnSpPr>
        <p:spPr>
          <a:xfrm>
            <a:off x="7444945" y="2760765"/>
            <a:ext cx="0" cy="976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0525" y="1143164"/>
            <a:ext cx="322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Restricted master problem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1766"/>
          <a:stretch/>
        </p:blipFill>
        <p:spPr>
          <a:xfrm>
            <a:off x="1274339" y="1837297"/>
            <a:ext cx="7135024" cy="31467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185" y="2486206"/>
            <a:ext cx="1603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Pick-up constraint: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786" y="3135115"/>
            <a:ext cx="162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dirty="0">
                <a:solidFill>
                  <a:srgbClr val="C00000"/>
                </a:solidFill>
              </a:rPr>
              <a:t>apacity constraint: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7805" y="3908402"/>
            <a:ext cx="1990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Column selection: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4</a:t>
            </a:r>
            <a:r>
              <a:rPr lang="en-US" sz="2400" b="1" dirty="0">
                <a:solidFill>
                  <a:srgbClr val="702E3C"/>
                </a:solidFill>
              </a:rPr>
              <a:t>. </a:t>
            </a:r>
            <a:r>
              <a:rPr lang="en-US" sz="2400" b="1" dirty="0" err="1">
                <a:solidFill>
                  <a:srgbClr val="702E3C"/>
                </a:solidFill>
              </a:rPr>
              <a:t>Dantzig</a:t>
            </a:r>
            <a:r>
              <a:rPr lang="en-US" sz="2400" b="1" dirty="0">
                <a:solidFill>
                  <a:srgbClr val="702E3C"/>
                </a:solidFill>
              </a:rPr>
              <a:t>-Wolfe Decomposition Algorithm</a:t>
            </a:r>
            <a:endParaRPr lang="en-US" sz="2400" b="1" dirty="0">
              <a:solidFill>
                <a:srgbClr val="702E3C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6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4" y="1766232"/>
            <a:ext cx="8080456" cy="208613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0524" y="1143189"/>
            <a:ext cx="2730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2060"/>
                </a:solidFill>
              </a:rPr>
              <a:t>Subproblems</a:t>
            </a:r>
            <a:r>
              <a:rPr lang="en-US" sz="2000" b="1" dirty="0">
                <a:solidFill>
                  <a:srgbClr val="002060"/>
                </a:solidFill>
              </a:rPr>
              <a:t> (TDSDSP)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35150" y="2215553"/>
            <a:ext cx="374076" cy="1801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4992" y="4058475"/>
            <a:ext cx="5406058" cy="3385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Dual variable/ marginal cost of passenger pickup constraints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387842" y="2450957"/>
            <a:ext cx="1499845" cy="2196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11410" y="4730263"/>
            <a:ext cx="4657243" cy="3385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Dual variable/ marginal cost of congestion constraints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322188" y="5331770"/>
            <a:ext cx="4794745" cy="3385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Dual variable/ marginal cost of path weight constraints</a:t>
            </a:r>
            <a:endParaRPr lang="en-US" sz="1600" dirty="0"/>
          </a:p>
        </p:txBody>
      </p:sp>
      <p:cxnSp>
        <p:nvCxnSpPr>
          <p:cNvPr id="17" name="Straight Arrow Connector 16"/>
          <p:cNvCxnSpPr>
            <a:endCxn id="9" idx="0"/>
          </p:cNvCxnSpPr>
          <p:nvPr/>
        </p:nvCxnSpPr>
        <p:spPr>
          <a:xfrm flipH="1">
            <a:off x="3458021" y="2215553"/>
            <a:ext cx="2942780" cy="1842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276557" y="1928972"/>
            <a:ext cx="545008" cy="2109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02988" y="2199756"/>
            <a:ext cx="522611" cy="2311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287881" y="2416729"/>
            <a:ext cx="2041501" cy="2915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4</a:t>
            </a:r>
            <a:r>
              <a:rPr lang="en-US" sz="2400" b="1" dirty="0">
                <a:solidFill>
                  <a:srgbClr val="702E3C"/>
                </a:solidFill>
              </a:rPr>
              <a:t>. </a:t>
            </a:r>
            <a:r>
              <a:rPr lang="en-US" sz="2400" b="1" dirty="0" err="1">
                <a:solidFill>
                  <a:srgbClr val="702E3C"/>
                </a:solidFill>
              </a:rPr>
              <a:t>Dantzig</a:t>
            </a:r>
            <a:r>
              <a:rPr lang="en-US" sz="2400" b="1" dirty="0">
                <a:solidFill>
                  <a:srgbClr val="702E3C"/>
                </a:solidFill>
              </a:rPr>
              <a:t>-Wolfe Decomposition Algorithm</a:t>
            </a:r>
            <a:endParaRPr lang="en-US" sz="2400" b="1" dirty="0">
              <a:solidFill>
                <a:srgbClr val="702E3C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6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44" y="5791826"/>
            <a:ext cx="1478096" cy="38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159" y="494156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1</a:t>
            </a:r>
            <a:r>
              <a:rPr lang="en-US" sz="2400" b="1" dirty="0">
                <a:solidFill>
                  <a:srgbClr val="702E3C"/>
                </a:solidFill>
              </a:rPr>
              <a:t>. Introduction</a:t>
            </a:r>
            <a:endParaRPr lang="en-US" sz="2400" b="1" dirty="0">
              <a:solidFill>
                <a:srgbClr val="702E3C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75453" y="987487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90" y="3901748"/>
            <a:ext cx="2598046" cy="18900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90" y="2028322"/>
            <a:ext cx="2643947" cy="17640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5073" y="1457238"/>
            <a:ext cx="32656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cs typeface="Times New Roman" panose="02020603050405020304" pitchFamily="18" charset="0"/>
              </a:rPr>
              <a:t>Ride Sharing Companies 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463" y="2346225"/>
            <a:ext cx="2725879" cy="272185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92408" y="1464948"/>
            <a:ext cx="4127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Information-sharing technology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78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1" y="7187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07283"/>
              </p:ext>
            </p:extLst>
          </p:nvPr>
        </p:nvGraphicFramePr>
        <p:xfrm>
          <a:off x="2611513" y="1086404"/>
          <a:ext cx="4121796" cy="506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8" name="Visio" r:id="rId3" imgW="3652630" imgH="4480920" progId="Visio.Drawing.11">
                  <p:embed/>
                </p:oleObj>
              </mc:Choice>
              <mc:Fallback>
                <p:oleObj name="Visio" r:id="rId3" imgW="3652630" imgH="448092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13" y="1086404"/>
                        <a:ext cx="4121796" cy="50646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4</a:t>
            </a:r>
            <a:r>
              <a:rPr lang="en-US" sz="2400" b="1" dirty="0">
                <a:solidFill>
                  <a:srgbClr val="702E3C"/>
                </a:solidFill>
              </a:rPr>
              <a:t>. </a:t>
            </a:r>
            <a:r>
              <a:rPr lang="en-US" sz="2400" b="1" dirty="0" err="1">
                <a:solidFill>
                  <a:srgbClr val="702E3C"/>
                </a:solidFill>
              </a:rPr>
              <a:t>Dantzig</a:t>
            </a:r>
            <a:r>
              <a:rPr lang="en-US" sz="2400" b="1" dirty="0">
                <a:solidFill>
                  <a:srgbClr val="702E3C"/>
                </a:solidFill>
              </a:rPr>
              <a:t>-Wolfe Decomposition Algorithm</a:t>
            </a:r>
            <a:endParaRPr lang="en-US" sz="2400" b="1" dirty="0">
              <a:solidFill>
                <a:srgbClr val="702E3C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16539" y="4620735"/>
            <a:ext cx="2771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Times New Roman" panose="02020603050405020304" pitchFamily="18" charset="0"/>
              </a:rPr>
              <a:t>A tree-based path representation</a:t>
            </a:r>
            <a:endParaRPr lang="en-US" sz="1400" dirty="0"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4231" y="1796433"/>
            <a:ext cx="35536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One-to-all shortest path tree </a:t>
            </a:r>
            <a:r>
              <a:rPr lang="en-US" dirty="0">
                <a:cs typeface="Times New Roman" panose="02020603050405020304" pitchFamily="18" charset="0"/>
              </a:rPr>
              <a:t>is generated for one vehicle</a:t>
            </a:r>
          </a:p>
          <a:p>
            <a:pPr marL="214313" indent="-214313">
              <a:buFont typeface="Courier New" panose="02070309020205020404" pitchFamily="49" charset="0"/>
              <a:buChar char="o"/>
            </a:pPr>
            <a:endParaRPr lang="en-US" dirty="0">
              <a:cs typeface="Times New Roman" panose="02020603050405020304" pitchFamily="18" charset="0"/>
            </a:endParaRPr>
          </a:p>
          <a:p>
            <a:pPr marL="214313" indent="-214313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Directly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obtain the shortest path </a:t>
            </a:r>
            <a:r>
              <a:rPr lang="en-US" dirty="0">
                <a:cs typeface="Times New Roman" panose="02020603050405020304" pitchFamily="18" charset="0"/>
              </a:rPr>
              <a:t>for vehicles with a same </a:t>
            </a:r>
            <a:r>
              <a:rPr lang="en-US" dirty="0">
                <a:cs typeface="Times New Roman" panose="02020603050405020304" pitchFamily="18" charset="0"/>
              </a:rPr>
              <a:t>depot </a:t>
            </a:r>
            <a:r>
              <a:rPr lang="en-US" dirty="0">
                <a:cs typeface="Times New Roman" panose="02020603050405020304" pitchFamily="18" charset="0"/>
              </a:rPr>
              <a:t>and departure </a:t>
            </a:r>
            <a:r>
              <a:rPr lang="en-US" dirty="0">
                <a:cs typeface="Times New Roman" panose="02020603050405020304" pitchFamily="18" charset="0"/>
              </a:rPr>
              <a:t>time but different destination </a:t>
            </a:r>
            <a:r>
              <a:rPr lang="en-US" dirty="0">
                <a:cs typeface="Times New Roman" panose="02020603050405020304" pitchFamily="18" charset="0"/>
              </a:rPr>
              <a:t>depot</a:t>
            </a:r>
          </a:p>
          <a:p>
            <a:pPr marL="214313" indent="-214313">
              <a:buFont typeface="Courier New" panose="02070309020205020404" pitchFamily="49" charset="0"/>
              <a:buChar char="o"/>
            </a:pPr>
            <a:endParaRPr lang="en-US" dirty="0">
              <a:cs typeface="Times New Roman" panose="02020603050405020304" pitchFamily="18" charset="0"/>
            </a:endParaRPr>
          </a:p>
          <a:p>
            <a:pPr marL="214313" indent="-214313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Does not need to run the shortest path algorithm again </a:t>
            </a:r>
            <a:r>
              <a:rPr lang="en-US" dirty="0">
                <a:cs typeface="Times New Roman" panose="02020603050405020304" pitchFamily="18" charset="0"/>
              </a:rPr>
              <a:t>to improve the computation efficiency.</a:t>
            </a:r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2" y="1745358"/>
            <a:ext cx="4569133" cy="278285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390525" y="1148141"/>
            <a:ext cx="5285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Times New Roman" panose="02020603050405020304" pitchFamily="18" charset="0"/>
              </a:rPr>
              <a:t>A tree-based path representation</a:t>
            </a:r>
            <a:endParaRPr lang="en-US" sz="2000" b="1" dirty="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4</a:t>
            </a:r>
            <a:r>
              <a:rPr lang="en-US" sz="2400" b="1" dirty="0">
                <a:solidFill>
                  <a:srgbClr val="702E3C"/>
                </a:solidFill>
              </a:rPr>
              <a:t>. </a:t>
            </a:r>
            <a:r>
              <a:rPr lang="en-US" sz="2400" b="1" dirty="0" err="1">
                <a:solidFill>
                  <a:srgbClr val="702E3C"/>
                </a:solidFill>
              </a:rPr>
              <a:t>Dantzig</a:t>
            </a:r>
            <a:r>
              <a:rPr lang="en-US" sz="2400" b="1" dirty="0">
                <a:solidFill>
                  <a:srgbClr val="702E3C"/>
                </a:solidFill>
              </a:rPr>
              <a:t>-Wolfe Decomposition Algorithm</a:t>
            </a:r>
            <a:endParaRPr lang="en-US" sz="2400" b="1" dirty="0">
              <a:solidFill>
                <a:srgbClr val="702E3C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9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259811"/>
            <a:ext cx="3766139" cy="42820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62420" y="5781095"/>
            <a:ext cx="207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Sioux Falls Network</a:t>
            </a:r>
            <a:endParaRPr lang="en-US" sz="16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598388"/>
              </p:ext>
            </p:extLst>
          </p:nvPr>
        </p:nvGraphicFramePr>
        <p:xfrm>
          <a:off x="4193309" y="1259811"/>
          <a:ext cx="4231126" cy="4359816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990765"/>
                <a:gridCol w="1240361"/>
              </a:tblGrid>
              <a:tr h="3975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# of nodes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</a:tr>
              <a:tr h="6558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# of links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84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</a:tr>
              <a:tr h="6558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# of trip </a:t>
                      </a:r>
                      <a:r>
                        <a:rPr lang="en-US" sz="1800" u="none" strike="noStrike" dirty="0" smtClean="0">
                          <a:effectLst/>
                        </a:rPr>
                        <a:t>requests (pickup and drop-off with time</a:t>
                      </a:r>
                      <a:r>
                        <a:rPr lang="en-US" sz="1800" u="none" strike="noStrike" baseline="0" dirty="0" smtClean="0">
                          <a:effectLst/>
                        </a:rPr>
                        <a:t> windows</a:t>
                      </a:r>
                      <a:r>
                        <a:rPr lang="en-US" sz="1800" u="none" strike="noStrike" dirty="0" smtClean="0">
                          <a:effectLst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</a:tr>
              <a:tr h="6558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# of </a:t>
                      </a:r>
                      <a:r>
                        <a:rPr lang="en-US" sz="1800" u="none" strike="noStrike" dirty="0" smtClean="0">
                          <a:effectLst/>
                        </a:rPr>
                        <a:t>available </a:t>
                      </a:r>
                      <a:r>
                        <a:rPr lang="en-US" sz="1800" u="none" strike="noStrike" dirty="0">
                          <a:effectLst/>
                        </a:rPr>
                        <a:t>autonomous vehicles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</a:tr>
              <a:tr h="68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# of depots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</a:tr>
              <a:tr h="6558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optimization time horizon (time unit)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</a:tr>
              <a:tr h="6558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Vehicle capacity (person)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390525" y="831848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231" y="338517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5</a:t>
            </a:r>
            <a:r>
              <a:rPr lang="en-US" sz="2400" b="1" dirty="0">
                <a:solidFill>
                  <a:srgbClr val="702E3C"/>
                </a:solidFill>
              </a:rPr>
              <a:t>. Preliminary Experiments</a:t>
            </a:r>
            <a:endParaRPr lang="en-US" sz="2400" b="1" dirty="0">
              <a:solidFill>
                <a:srgbClr val="702E3C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3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838202"/>
              </p:ext>
            </p:extLst>
          </p:nvPr>
        </p:nvGraphicFramePr>
        <p:xfrm>
          <a:off x="550135" y="1399243"/>
          <a:ext cx="7762590" cy="4207229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93765"/>
                <a:gridCol w="1293765"/>
                <a:gridCol w="1293765"/>
                <a:gridCol w="1293765"/>
                <a:gridCol w="1293765"/>
                <a:gridCol w="1293765"/>
              </a:tblGrid>
              <a:tr h="6642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Vehicle_No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Passenger_No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Vehicle_No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Passenger_No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Vehicle_No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Passenger_No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</a:tr>
              <a:tr h="3542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[15]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[20]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[23]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</a:tr>
              <a:tr h="3542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[8]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[26]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[25]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</a:tr>
              <a:tr h="3542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[1]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[16]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[22]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</a:tr>
              <a:tr h="3542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[7]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[18]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[19]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</a:tr>
              <a:tr h="3542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[9]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[2]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[4]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</a:tr>
              <a:tr h="3542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[11]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[10]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[5]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</a:tr>
              <a:tr h="3542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[29]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[3]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[24]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</a:tr>
              <a:tr h="3542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[28]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[12]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[14]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</a:tr>
              <a:tr h="3542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[17]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[27]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[13]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</a:tr>
              <a:tr h="3542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[21]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[30]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[6]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32018" y="1029916"/>
            <a:ext cx="230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feasible solution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90525" y="831848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4231" y="338517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5</a:t>
            </a:r>
            <a:r>
              <a:rPr lang="en-US" sz="2400" b="1" dirty="0">
                <a:solidFill>
                  <a:srgbClr val="702E3C"/>
                </a:solidFill>
              </a:rPr>
              <a:t>. Preliminary Experiments</a:t>
            </a:r>
            <a:endParaRPr lang="en-US" sz="2400" b="1" dirty="0">
              <a:solidFill>
                <a:srgbClr val="702E3C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3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4230" y="958304"/>
            <a:ext cx="7488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2060"/>
                </a:solidFill>
              </a:rPr>
              <a:t>Dantzig</a:t>
            </a:r>
            <a:r>
              <a:rPr lang="en-US" sz="2000" b="1" dirty="0">
                <a:solidFill>
                  <a:srgbClr val="002060"/>
                </a:solidFill>
              </a:rPr>
              <a:t>-Wolfe decomposition algorithm solution:</a:t>
            </a:r>
            <a:endParaRPr lang="en-US" sz="2000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239515"/>
              </p:ext>
            </p:extLst>
          </p:nvPr>
        </p:nvGraphicFramePr>
        <p:xfrm>
          <a:off x="581173" y="2598525"/>
          <a:ext cx="7571247" cy="145040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25762"/>
                <a:gridCol w="2925762"/>
                <a:gridCol w="1719723"/>
              </a:tblGrid>
              <a:tr h="36260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Number of required vehicles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Total travel cost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</a:tr>
              <a:tr h="362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Initial solution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1096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</a:tr>
              <a:tr h="362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vehicle carrying capacity is 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967.5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</a:tr>
              <a:tr h="362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vehicle carrying capacity is 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869.5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4230" y="1409483"/>
            <a:ext cx="808513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ts val="26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Each passenger has specific pickup and drop-off location and time windows</a:t>
            </a:r>
          </a:p>
          <a:p>
            <a:pPr marL="214313" indent="-214313">
              <a:lnSpc>
                <a:spcPts val="26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C00000"/>
                </a:solidFill>
              </a:rPr>
              <a:t>vehicle benefit </a:t>
            </a:r>
            <a:r>
              <a:rPr lang="en-US" sz="1600" dirty="0"/>
              <a:t>of serving one passenger is 20</a:t>
            </a:r>
          </a:p>
          <a:p>
            <a:pPr marL="214313" indent="-214313">
              <a:lnSpc>
                <a:spcPts val="26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C00000"/>
                </a:solidFill>
              </a:rPr>
              <a:t>vehicle waiting cost </a:t>
            </a:r>
            <a:r>
              <a:rPr lang="en-US" sz="1600" dirty="0"/>
              <a:t>is the half of the waiting time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90525" y="4138507"/>
            <a:ext cx="814387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sz="1600" dirty="0"/>
              <a:t>Take </a:t>
            </a:r>
            <a:r>
              <a:rPr lang="en-US" sz="1600" b="1" dirty="0">
                <a:solidFill>
                  <a:srgbClr val="C00000"/>
                </a:solidFill>
              </a:rPr>
              <a:t>vehicle 9 </a:t>
            </a:r>
            <a:r>
              <a:rPr lang="en-US" sz="1600" dirty="0"/>
              <a:t>as an example:</a:t>
            </a:r>
          </a:p>
          <a:p>
            <a:pPr marL="214313" indent="-214313">
              <a:lnSpc>
                <a:spcPts val="26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In initial solution:  picks up </a:t>
            </a:r>
            <a:r>
              <a:rPr lang="en-US" sz="1600" dirty="0"/>
              <a:t>passenger </a:t>
            </a:r>
            <a:r>
              <a:rPr lang="en-US" sz="1600" dirty="0">
                <a:solidFill>
                  <a:srgbClr val="C00000"/>
                </a:solidFill>
              </a:rPr>
              <a:t>17</a:t>
            </a:r>
            <a:r>
              <a:rPr lang="en-US" sz="1600" dirty="0"/>
              <a:t> </a:t>
            </a:r>
            <a:r>
              <a:rPr lang="en-US" sz="1600" dirty="0"/>
              <a:t>-&gt; drops off passenger </a:t>
            </a:r>
            <a:r>
              <a:rPr lang="en-US" sz="1600" dirty="0">
                <a:solidFill>
                  <a:srgbClr val="C00000"/>
                </a:solidFill>
              </a:rPr>
              <a:t>17</a:t>
            </a:r>
            <a:r>
              <a:rPr lang="en-US" sz="1600" dirty="0"/>
              <a:t>;</a:t>
            </a:r>
          </a:p>
          <a:p>
            <a:pPr marL="214313" indent="-214313">
              <a:lnSpc>
                <a:spcPts val="26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Vehicle carrying capacity is 1: </a:t>
            </a:r>
            <a:r>
              <a:rPr lang="en-US" sz="1600" dirty="0"/>
              <a:t>picks up passenger </a:t>
            </a:r>
            <a:r>
              <a:rPr lang="en-US" sz="1600" dirty="0">
                <a:solidFill>
                  <a:srgbClr val="C00000"/>
                </a:solidFill>
              </a:rPr>
              <a:t>17</a:t>
            </a:r>
            <a:r>
              <a:rPr lang="en-US" sz="1600" dirty="0"/>
              <a:t> -&gt; drops off passenger </a:t>
            </a:r>
            <a:r>
              <a:rPr lang="en-US" sz="1600" dirty="0">
                <a:solidFill>
                  <a:srgbClr val="C00000"/>
                </a:solidFill>
              </a:rPr>
              <a:t>17</a:t>
            </a:r>
            <a:r>
              <a:rPr lang="en-US" sz="1600" dirty="0"/>
              <a:t>-&gt; picks up passenger </a:t>
            </a:r>
            <a:r>
              <a:rPr lang="en-US" sz="1600" dirty="0">
                <a:solidFill>
                  <a:srgbClr val="C00000"/>
                </a:solidFill>
              </a:rPr>
              <a:t>29</a:t>
            </a:r>
            <a:r>
              <a:rPr lang="en-US" sz="1600" dirty="0"/>
              <a:t> -&gt;</a:t>
            </a:r>
            <a:r>
              <a:rPr lang="en-US" sz="1600" dirty="0"/>
              <a:t> drops off passenger </a:t>
            </a:r>
            <a:r>
              <a:rPr lang="en-US" sz="1600" dirty="0">
                <a:solidFill>
                  <a:srgbClr val="C00000"/>
                </a:solidFill>
              </a:rPr>
              <a:t>29</a:t>
            </a:r>
          </a:p>
          <a:p>
            <a:pPr marL="214313" indent="-214313">
              <a:lnSpc>
                <a:spcPts val="26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Vehicle carrying capacity is </a:t>
            </a:r>
            <a:r>
              <a:rPr lang="en-US" sz="1600" dirty="0"/>
              <a:t>2: </a:t>
            </a:r>
            <a:r>
              <a:rPr lang="en-US" sz="1600" dirty="0"/>
              <a:t>picks up passenger </a:t>
            </a:r>
            <a:r>
              <a:rPr lang="en-US" sz="1600" dirty="0">
                <a:solidFill>
                  <a:srgbClr val="C00000"/>
                </a:solidFill>
              </a:rPr>
              <a:t>17</a:t>
            </a:r>
            <a:r>
              <a:rPr lang="en-US" sz="1600" dirty="0"/>
              <a:t> -&gt; drops off passenger </a:t>
            </a:r>
            <a:r>
              <a:rPr lang="en-US" sz="1600" dirty="0">
                <a:solidFill>
                  <a:srgbClr val="C00000"/>
                </a:solidFill>
              </a:rPr>
              <a:t>17</a:t>
            </a:r>
            <a:r>
              <a:rPr lang="en-US" sz="1600" dirty="0"/>
              <a:t>-&gt;</a:t>
            </a:r>
            <a:r>
              <a:rPr lang="en-US" sz="1600" dirty="0"/>
              <a:t> picks up passenger </a:t>
            </a:r>
            <a:r>
              <a:rPr lang="en-US" sz="1600" dirty="0">
                <a:solidFill>
                  <a:srgbClr val="C00000"/>
                </a:solidFill>
              </a:rPr>
              <a:t>30</a:t>
            </a:r>
            <a:r>
              <a:rPr lang="en-US" sz="1600" dirty="0"/>
              <a:t>-&gt;</a:t>
            </a:r>
            <a:r>
              <a:rPr lang="en-US" sz="1600" dirty="0"/>
              <a:t> picks up passenger </a:t>
            </a:r>
            <a:r>
              <a:rPr lang="en-US" sz="1600" dirty="0">
                <a:solidFill>
                  <a:srgbClr val="C00000"/>
                </a:solidFill>
              </a:rPr>
              <a:t>29</a:t>
            </a:r>
            <a:r>
              <a:rPr lang="en-US" sz="1600" dirty="0"/>
              <a:t>-&gt;</a:t>
            </a:r>
            <a:r>
              <a:rPr lang="en-US" sz="1600" dirty="0"/>
              <a:t> drops off passenger </a:t>
            </a:r>
            <a:r>
              <a:rPr lang="en-US" sz="1600" dirty="0">
                <a:solidFill>
                  <a:srgbClr val="C00000"/>
                </a:solidFill>
              </a:rPr>
              <a:t>29</a:t>
            </a:r>
            <a:r>
              <a:rPr lang="en-US" sz="1600" dirty="0"/>
              <a:t>-&gt;</a:t>
            </a:r>
            <a:r>
              <a:rPr lang="en-US" sz="1600" dirty="0"/>
              <a:t> drops off passenger </a:t>
            </a:r>
            <a:r>
              <a:rPr lang="en-US" sz="1600" dirty="0">
                <a:solidFill>
                  <a:srgbClr val="C00000"/>
                </a:solidFill>
              </a:rPr>
              <a:t>30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90525" y="831848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4231" y="338517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5</a:t>
            </a:r>
            <a:r>
              <a:rPr lang="en-US" sz="2400" b="1" dirty="0">
                <a:solidFill>
                  <a:srgbClr val="702E3C"/>
                </a:solidFill>
              </a:rPr>
              <a:t>. Preliminary Experiments</a:t>
            </a:r>
            <a:endParaRPr lang="en-US" sz="2400" b="1" dirty="0">
              <a:solidFill>
                <a:srgbClr val="702E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01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35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6. Summary</a:t>
            </a:r>
            <a:endParaRPr lang="en-US" sz="2400" b="1" dirty="0">
              <a:solidFill>
                <a:srgbClr val="702E3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525" y="1213478"/>
            <a:ext cx="8018837" cy="399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Our goals:</a:t>
            </a:r>
          </a:p>
          <a:p>
            <a:endParaRPr lang="en-US" sz="2000" dirty="0"/>
          </a:p>
          <a:p>
            <a:pPr marL="257175" indent="-257175">
              <a:buFont typeface="Wingdings" panose="05000000000000000000" pitchFamily="2" charset="2"/>
              <a:buChar char="q"/>
            </a:pPr>
            <a:r>
              <a:rPr lang="en-US" sz="2000" dirty="0"/>
              <a:t>Minimize the </a:t>
            </a:r>
            <a:r>
              <a:rPr lang="en-US" sz="2000" dirty="0">
                <a:solidFill>
                  <a:srgbClr val="C00000"/>
                </a:solidFill>
              </a:rPr>
              <a:t>system-level</a:t>
            </a:r>
            <a:r>
              <a:rPr lang="en-US" sz="2000" dirty="0"/>
              <a:t> travel cost, including vehicle travel time and service benefits</a:t>
            </a:r>
          </a:p>
          <a:p>
            <a:pPr marL="257175" indent="-257175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57175" indent="-257175">
              <a:buFont typeface="Wingdings" panose="05000000000000000000" pitchFamily="2" charset="2"/>
              <a:buChar char="q"/>
            </a:pPr>
            <a:r>
              <a:rPr lang="en-US" sz="2000" dirty="0"/>
              <a:t>Satisfy </a:t>
            </a:r>
            <a:r>
              <a:rPr lang="en-US" sz="2000" dirty="0">
                <a:solidFill>
                  <a:srgbClr val="C00000"/>
                </a:solidFill>
              </a:rPr>
              <a:t>passengers’ trip requests </a:t>
            </a:r>
            <a:r>
              <a:rPr lang="en-US" sz="2000" dirty="0"/>
              <a:t>with pickup and drop-off location and time windows</a:t>
            </a:r>
          </a:p>
          <a:p>
            <a:pPr marL="257175" indent="-257175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57175" indent="-257175">
              <a:buFont typeface="Wingdings" panose="05000000000000000000" pitchFamily="2" charset="2"/>
              <a:buChar char="q"/>
            </a:pPr>
            <a:r>
              <a:rPr lang="en-US" sz="2000" dirty="0"/>
              <a:t>Consider the </a:t>
            </a:r>
            <a:r>
              <a:rPr lang="en-US" sz="2000" dirty="0">
                <a:solidFill>
                  <a:srgbClr val="C00000"/>
                </a:solidFill>
              </a:rPr>
              <a:t>road congestion </a:t>
            </a:r>
            <a:r>
              <a:rPr lang="en-US" sz="2000" dirty="0"/>
              <a:t>incurred by assigned vehicles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rgbClr val="002060"/>
                </a:solidFill>
              </a:rPr>
              <a:t>Future Extension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C00000"/>
                </a:solidFill>
              </a:rPr>
              <a:t>multi-modal scheduled transportation system</a:t>
            </a:r>
            <a:r>
              <a:rPr lang="en-US" sz="2000" dirty="0"/>
              <a:t>: human-driven vehicles, autonomous vehicles, and public transit systems</a:t>
            </a:r>
            <a:r>
              <a:rPr lang="en-US" sz="2000" dirty="0" smtClean="0"/>
              <a:t>.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4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2644959" y="2215986"/>
            <a:ext cx="3371850" cy="3386138"/>
            <a:chOff x="1824" y="633"/>
            <a:chExt cx="2834" cy="2849"/>
          </a:xfrm>
        </p:grpSpPr>
        <p:sp>
          <p:nvSpPr>
            <p:cNvPr id="7" name="Puzzle3"/>
            <p:cNvSpPr>
              <a:spLocks noEditPoints="1" noChangeArrowheads="1"/>
            </p:cNvSpPr>
            <p:nvPr/>
          </p:nvSpPr>
          <p:spPr bwMode="gray">
            <a:xfrm>
              <a:off x="3204" y="633"/>
              <a:ext cx="1114" cy="1514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57150">
              <a:solidFill>
                <a:srgbClr val="FFFFFF"/>
              </a:solidFill>
              <a:miter lim="800000"/>
              <a:headEnd/>
              <a:tailEnd/>
            </a:ln>
            <a:effectLst>
              <a:outerShdw dist="135003" dir="2471156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9" name="Puzzle2"/>
            <p:cNvSpPr>
              <a:spLocks noEditPoints="1" noChangeArrowheads="1"/>
            </p:cNvSpPr>
            <p:nvPr/>
          </p:nvSpPr>
          <p:spPr bwMode="gray">
            <a:xfrm>
              <a:off x="2880" y="1736"/>
              <a:ext cx="1778" cy="1379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45490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57150">
              <a:solidFill>
                <a:srgbClr val="FFFFFF"/>
              </a:solidFill>
              <a:miter lim="800000"/>
              <a:headEnd/>
              <a:tailEnd/>
            </a:ln>
            <a:effectLst>
              <a:outerShdw dist="135003" dir="2471156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0" name="Puzzle4"/>
            <p:cNvSpPr>
              <a:spLocks noEditPoints="1" noChangeArrowheads="1"/>
            </p:cNvSpPr>
            <p:nvPr/>
          </p:nvSpPr>
          <p:spPr bwMode="gray">
            <a:xfrm>
              <a:off x="2192" y="1719"/>
              <a:ext cx="1072" cy="1763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51373"/>
                    <a:invGamma/>
                  </a:schemeClr>
                </a:gs>
              </a:gsLst>
              <a:lin ang="18900000" scaled="1"/>
            </a:gradFill>
            <a:ln w="57150">
              <a:solidFill>
                <a:srgbClr val="FFFFFF"/>
              </a:solidFill>
              <a:miter lim="800000"/>
              <a:headEnd/>
              <a:tailEnd/>
            </a:ln>
            <a:effectLst>
              <a:outerShdw dist="135003" dir="2471156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2" name="Puzzle1"/>
            <p:cNvSpPr>
              <a:spLocks noEditPoints="1" noChangeArrowheads="1"/>
            </p:cNvSpPr>
            <p:nvPr/>
          </p:nvSpPr>
          <p:spPr bwMode="gray">
            <a:xfrm>
              <a:off x="1824" y="1091"/>
              <a:ext cx="1800" cy="1051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57150">
              <a:solidFill>
                <a:srgbClr val="FFFFFF"/>
              </a:solidFill>
              <a:miter lim="800000"/>
              <a:headEnd/>
              <a:tailEnd/>
            </a:ln>
            <a:effectLst>
              <a:outerShdw dist="135003" dir="2471156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350"/>
            </a:p>
          </p:txBody>
        </p:sp>
      </p:grp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508389" y="4334935"/>
            <a:ext cx="150082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1600" b="1" dirty="0" err="1">
                <a:solidFill>
                  <a:srgbClr val="5F5F5F"/>
                </a:solidFill>
              </a:rPr>
              <a:t>Dantzig</a:t>
            </a:r>
            <a:r>
              <a:rPr lang="en-US" altLang="zh-CN" sz="1600" b="1" dirty="0">
                <a:solidFill>
                  <a:srgbClr val="5F5F5F"/>
                </a:solidFill>
              </a:rPr>
              <a:t>-Wolfe decomposition algorithm</a:t>
            </a:r>
            <a:endParaRPr lang="en-US" altLang="zh-CN" sz="1600" b="1" dirty="0">
              <a:solidFill>
                <a:srgbClr val="5F5F5F"/>
              </a:solidFill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690351" y="2239835"/>
            <a:ext cx="2058954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1600" b="1" dirty="0">
                <a:solidFill>
                  <a:srgbClr val="5F5F5F"/>
                </a:solidFill>
              </a:rPr>
              <a:t>Space-time-state network construction and network flow model</a:t>
            </a:r>
            <a:endParaRPr lang="en-US" altLang="zh-CN" sz="1600" b="1" dirty="0">
              <a:solidFill>
                <a:srgbClr val="5F5F5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0525" y="1216306"/>
            <a:ext cx="232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Required knowledge: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2551511" y="1744566"/>
            <a:ext cx="18288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1600" b="1" dirty="0">
                <a:solidFill>
                  <a:srgbClr val="5F5F5F"/>
                </a:solidFill>
              </a:rPr>
              <a:t>Dynamic Traffic Assignment and Vehicle Routing Problem</a:t>
            </a:r>
            <a:endParaRPr lang="en-US" altLang="zh-CN" sz="1600" b="1" dirty="0">
              <a:solidFill>
                <a:srgbClr val="5F5F5F"/>
              </a:solidFill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6090400" y="4173222"/>
            <a:ext cx="165890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1600" b="1" dirty="0">
                <a:solidFill>
                  <a:srgbClr val="5F5F5F"/>
                </a:solidFill>
              </a:rPr>
              <a:t>Time-dependent State-dependent shortest path problem</a:t>
            </a:r>
            <a:endParaRPr lang="en-US" altLang="zh-CN" sz="1600" b="1" dirty="0">
              <a:solidFill>
                <a:srgbClr val="5F5F5F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6. Summary</a:t>
            </a:r>
            <a:endParaRPr lang="en-US" sz="2400" b="1" dirty="0">
              <a:solidFill>
                <a:srgbClr val="702E3C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37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90525" y="82261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231" y="32928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02E3C"/>
                </a:solidFill>
              </a:rPr>
              <a:t>References</a:t>
            </a:r>
            <a:endParaRPr lang="en-US" sz="2400" b="1" dirty="0">
              <a:solidFill>
                <a:srgbClr val="702E3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231" y="944148"/>
            <a:ext cx="80188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Space-time-state network flow models and vehicle routing problem:</a:t>
            </a:r>
          </a:p>
          <a:p>
            <a:pPr lvl="1" algn="just"/>
            <a:r>
              <a:rPr lang="en-US" sz="1600" dirty="0"/>
              <a:t>1. </a:t>
            </a:r>
            <a:r>
              <a:rPr lang="en-US" sz="1600" dirty="0" err="1"/>
              <a:t>Mahmoudi</a:t>
            </a:r>
            <a:r>
              <a:rPr lang="en-US" sz="1600" dirty="0"/>
              <a:t>, M. and Zhou, X., 2016. Finding optimal solutions for vehicle routing problem with pickup and delivery services with time windows: A dynamic programming approach based on state–space–time network representations. Transportation Research Part B: Methodological, 89, 19-42</a:t>
            </a:r>
            <a:r>
              <a:rPr lang="en-US" sz="1600" dirty="0"/>
              <a:t>.</a:t>
            </a:r>
            <a:endParaRPr lang="en-US" sz="1600" dirty="0"/>
          </a:p>
          <a:p>
            <a:pPr lvl="1" algn="just"/>
            <a:r>
              <a:rPr lang="en-US" sz="1600" dirty="0"/>
              <a:t>2. Liu</a:t>
            </a:r>
            <a:r>
              <a:rPr lang="en-US" sz="1600" dirty="0"/>
              <a:t>, J., Kang, J., Zhou, X., </a:t>
            </a:r>
            <a:r>
              <a:rPr lang="en-US" sz="1600" dirty="0" err="1"/>
              <a:t>Pendyala</a:t>
            </a:r>
            <a:r>
              <a:rPr lang="en-US" sz="1600" dirty="0"/>
              <a:t>, R., 2018. Network-oriented household activity pattern problem for system optimization. Transportation Research Part C 94, </a:t>
            </a:r>
            <a:r>
              <a:rPr lang="en-US" sz="1600" dirty="0">
                <a:hlinkClick r:id="rId2" tooltip="Persistent link using digital object identifier"/>
              </a:rPr>
              <a:t>250-269</a:t>
            </a:r>
            <a:endParaRPr lang="en-US" sz="1600" dirty="0"/>
          </a:p>
          <a:p>
            <a:pPr lvl="1" algn="just"/>
            <a:r>
              <a:rPr lang="en-US" sz="1600" dirty="0"/>
              <a:t>3. Zhou</a:t>
            </a:r>
            <a:r>
              <a:rPr lang="en-US" sz="1600" dirty="0"/>
              <a:t>, X., Tong, L., </a:t>
            </a:r>
            <a:r>
              <a:rPr lang="en-US" sz="1600" dirty="0" err="1"/>
              <a:t>Mahmoudi</a:t>
            </a:r>
            <a:r>
              <a:rPr lang="en-US" sz="1600" dirty="0"/>
              <a:t>, M., </a:t>
            </a:r>
            <a:r>
              <a:rPr lang="en-US" sz="1600" dirty="0" err="1"/>
              <a:t>Zhuge</a:t>
            </a:r>
            <a:r>
              <a:rPr lang="en-US" sz="1600" dirty="0"/>
              <a:t>, L., Yao, Y., Zhang, Y., Shang, P., Liu, J. and Shi, T., 2018. Open-source </a:t>
            </a:r>
            <a:r>
              <a:rPr lang="en-US" sz="1600" dirty="0" err="1"/>
              <a:t>VRPLite</a:t>
            </a:r>
            <a:r>
              <a:rPr lang="en-US" sz="1600" dirty="0"/>
              <a:t> Package for Vehicle Routing with Pickup and Delivery: A Path Finding Engine for Scheduled Transportation Systems. Urban Rail Transit, 4(2), 68-85</a:t>
            </a:r>
            <a:r>
              <a:rPr lang="en-US" sz="1600" dirty="0"/>
              <a:t>.</a:t>
            </a:r>
          </a:p>
          <a:p>
            <a:pPr lvl="1"/>
            <a:endParaRPr lang="en-US" sz="1600" dirty="0"/>
          </a:p>
          <a:p>
            <a:r>
              <a:rPr lang="en-US" b="1" dirty="0">
                <a:solidFill>
                  <a:srgbClr val="C00000"/>
                </a:solidFill>
              </a:rPr>
              <a:t>Dynamic Traffic Assignment and Traffic flow model:</a:t>
            </a:r>
          </a:p>
          <a:p>
            <a:pPr lvl="1" algn="just"/>
            <a:r>
              <a:rPr lang="en-US" sz="1600" dirty="0"/>
              <a:t>4</a:t>
            </a:r>
            <a:r>
              <a:rPr lang="en-US" sz="1600" dirty="0"/>
              <a:t>. </a:t>
            </a:r>
            <a:r>
              <a:rPr lang="en-US" sz="1600" dirty="0"/>
              <a:t>Lu, C.C., Liu, J., Qu, Y., </a:t>
            </a:r>
            <a:r>
              <a:rPr lang="en-US" sz="1600" dirty="0" err="1"/>
              <a:t>Peeta</a:t>
            </a:r>
            <a:r>
              <a:rPr lang="en-US" sz="1600" dirty="0"/>
              <a:t>, S., </a:t>
            </a:r>
            <a:r>
              <a:rPr lang="en-US" sz="1600" dirty="0" err="1"/>
              <a:t>Rouphail</a:t>
            </a:r>
            <a:r>
              <a:rPr lang="en-US" sz="1600" dirty="0"/>
              <a:t>, N.M. and Zhou, X., 2016. Eco-system optimal time-dependent flow assignment in a congested network. </a:t>
            </a:r>
            <a:r>
              <a:rPr lang="en-US" sz="1600" i="1" dirty="0"/>
              <a:t>Transportation Research Part B: Methodological</a:t>
            </a:r>
            <a:r>
              <a:rPr lang="en-US" sz="1600" dirty="0"/>
              <a:t>, </a:t>
            </a:r>
            <a:r>
              <a:rPr lang="en-US" sz="1600" i="1" dirty="0"/>
              <a:t>94</a:t>
            </a:r>
            <a:r>
              <a:rPr lang="en-US" sz="1600" dirty="0"/>
              <a:t>, pp.217-239</a:t>
            </a:r>
            <a:r>
              <a:rPr lang="en-US" sz="1600" dirty="0"/>
              <a:t>.</a:t>
            </a:r>
          </a:p>
          <a:p>
            <a:pPr lvl="1" algn="just"/>
            <a:r>
              <a:rPr lang="en-US" sz="1600" dirty="0"/>
              <a:t>5. </a:t>
            </a:r>
            <a:r>
              <a:rPr lang="en-US" sz="1600" dirty="0"/>
              <a:t>Zhou, X. and Taylor, J., 2014. </a:t>
            </a:r>
            <a:r>
              <a:rPr lang="en-US" sz="1600" dirty="0" err="1"/>
              <a:t>DTALite</a:t>
            </a:r>
            <a:r>
              <a:rPr lang="en-US" sz="1600" dirty="0"/>
              <a:t>: A queue-based mesoscopic traffic simulator for fast model evaluation and calibration. </a:t>
            </a:r>
            <a:r>
              <a:rPr lang="en-US" sz="1600" i="1" dirty="0"/>
              <a:t>Cogent Engineering</a:t>
            </a:r>
            <a:r>
              <a:rPr lang="en-US" sz="1600" dirty="0"/>
              <a:t>, </a:t>
            </a:r>
            <a:r>
              <a:rPr lang="en-US" sz="1600" i="1" dirty="0"/>
              <a:t>1</a:t>
            </a:r>
            <a:r>
              <a:rPr lang="en-US" sz="1600" dirty="0"/>
              <a:t>(1), p.961345</a:t>
            </a:r>
            <a:r>
              <a:rPr lang="en-US" sz="1600" dirty="0"/>
              <a:t>.</a:t>
            </a:r>
          </a:p>
          <a:p>
            <a:pPr lvl="1"/>
            <a:endParaRPr lang="en-US" sz="1600" dirty="0"/>
          </a:p>
          <a:p>
            <a:r>
              <a:rPr lang="en-US" b="1" dirty="0" err="1">
                <a:solidFill>
                  <a:srgbClr val="C00000"/>
                </a:solidFill>
              </a:rPr>
              <a:t>Dantzig</a:t>
            </a:r>
            <a:r>
              <a:rPr lang="en-US" b="1" dirty="0">
                <a:solidFill>
                  <a:srgbClr val="C00000"/>
                </a:solidFill>
              </a:rPr>
              <a:t>-Wolfe Decomposition algorithm</a:t>
            </a:r>
          </a:p>
          <a:p>
            <a:pPr lvl="1"/>
            <a:r>
              <a:rPr lang="en-US" sz="1600" dirty="0"/>
              <a:t>6</a:t>
            </a:r>
            <a:r>
              <a:rPr lang="en-US" sz="1600" dirty="0"/>
              <a:t>.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>
                <a:hlinkClick r:id="rId3"/>
              </a:rPr>
              <a:t>en.wikipedia.org/wiki/Dantzig%E2%80%93Wolfe_decomposition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45" y="778741"/>
            <a:ext cx="7827818" cy="43960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3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0526" y="1701693"/>
            <a:ext cx="7690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"/>
              </a:spcBef>
              <a:spcAft>
                <a:spcPts val="450"/>
              </a:spcAft>
              <a:buClr>
                <a:srgbClr val="0070C0"/>
              </a:buClr>
            </a:pPr>
            <a:r>
              <a:rPr lang="en-US" sz="2400" dirty="0">
                <a:solidFill>
                  <a:srgbClr val="0070C0"/>
                </a:solidFill>
              </a:rPr>
              <a:t>The “three revolutions” in the future transportation systems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70" y="2447152"/>
            <a:ext cx="1913649" cy="2378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583" y="2383818"/>
            <a:ext cx="1946795" cy="24420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597" y="2447152"/>
            <a:ext cx="1961003" cy="23646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9159" y="494156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1</a:t>
            </a:r>
            <a:r>
              <a:rPr lang="en-US" sz="2400" b="1" dirty="0">
                <a:solidFill>
                  <a:srgbClr val="702E3C"/>
                </a:solidFill>
              </a:rPr>
              <a:t>. Introduction</a:t>
            </a:r>
            <a:endParaRPr lang="en-US" sz="2400" b="1" dirty="0">
              <a:solidFill>
                <a:srgbClr val="702E3C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75453" y="987487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44" y="5791826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5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65" y="1793390"/>
            <a:ext cx="7938286" cy="42687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48001" y="6117513"/>
            <a:ext cx="5647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Picture source: </a:t>
            </a:r>
            <a:r>
              <a:rPr lang="en-US" sz="1100" dirty="0" err="1"/>
              <a:t>McKinsey&amp;Company</a:t>
            </a:r>
            <a:r>
              <a:rPr lang="en-US" sz="1100" dirty="0"/>
              <a:t>, 2016. An </a:t>
            </a:r>
            <a:r>
              <a:rPr lang="en-US" sz="1100" dirty="0"/>
              <a:t>integrated </a:t>
            </a:r>
            <a:r>
              <a:rPr lang="en-US" sz="1100" dirty="0"/>
              <a:t>perspective on the future of mobility.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75453" y="1191724"/>
            <a:ext cx="7886700" cy="25058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450"/>
              </a:spcAft>
              <a:buClr>
                <a:srgbClr val="0070C0"/>
              </a:buClr>
              <a:buNone/>
            </a:pPr>
            <a:r>
              <a:rPr lang="en-US" sz="1800" dirty="0"/>
              <a:t>Future urban transportation systems: </a:t>
            </a:r>
            <a:r>
              <a:rPr lang="en-US" sz="1800" b="1" dirty="0">
                <a:solidFill>
                  <a:srgbClr val="0070C0"/>
                </a:solidFill>
              </a:rPr>
              <a:t>integrated multi-modal scheduled transportation system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159" y="494156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1</a:t>
            </a:r>
            <a:r>
              <a:rPr lang="en-US" sz="2400" b="1" dirty="0">
                <a:solidFill>
                  <a:srgbClr val="702E3C"/>
                </a:solidFill>
              </a:rPr>
              <a:t>. Introduction</a:t>
            </a:r>
            <a:endParaRPr lang="en-US" sz="2400" b="1" dirty="0">
              <a:solidFill>
                <a:srgbClr val="702E3C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75453" y="987487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47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6" name="组合 2"/>
          <p:cNvGrpSpPr/>
          <p:nvPr/>
        </p:nvGrpSpPr>
        <p:grpSpPr>
          <a:xfrm>
            <a:off x="1141585" y="1431216"/>
            <a:ext cx="7072943" cy="3186966"/>
            <a:chOff x="12700" y="3567112"/>
            <a:chExt cx="15303500" cy="6643688"/>
          </a:xfrm>
        </p:grpSpPr>
        <p:sp>
          <p:nvSpPr>
            <p:cNvPr id="7" name="Oval 1"/>
            <p:cNvSpPr>
              <a:spLocks/>
            </p:cNvSpPr>
            <p:nvPr/>
          </p:nvSpPr>
          <p:spPr bwMode="auto">
            <a:xfrm>
              <a:off x="12700" y="3567112"/>
              <a:ext cx="6642100" cy="6642100"/>
            </a:xfrm>
            <a:prstGeom prst="ellipse">
              <a:avLst/>
            </a:prstGeom>
            <a:noFill/>
            <a:ln w="25400">
              <a:solidFill>
                <a:srgbClr val="CDCDC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endParaRPr lang="zh-CN" altLang="zh-CN" sz="2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Oval 6"/>
            <p:cNvSpPr>
              <a:spLocks/>
            </p:cNvSpPr>
            <p:nvPr/>
          </p:nvSpPr>
          <p:spPr bwMode="auto">
            <a:xfrm>
              <a:off x="228600" y="3781426"/>
              <a:ext cx="6226176" cy="62357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rgbClr val="378092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endParaRPr lang="zh-CN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Oval 7"/>
            <p:cNvSpPr>
              <a:spLocks/>
            </p:cNvSpPr>
            <p:nvPr/>
          </p:nvSpPr>
          <p:spPr bwMode="auto">
            <a:xfrm>
              <a:off x="4338638" y="3781426"/>
              <a:ext cx="6226176" cy="6235700"/>
            </a:xfrm>
            <a:prstGeom prst="ellipse">
              <a:avLst/>
            </a:prstGeom>
            <a:solidFill>
              <a:srgbClr val="19C38F">
                <a:alpha val="50195"/>
              </a:srgbClr>
            </a:solidFill>
            <a:ln w="25400">
              <a:solidFill>
                <a:srgbClr val="378092">
                  <a:alpha val="50195"/>
                </a:srgb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endParaRPr lang="zh-CN" altLang="zh-CN" sz="2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8"/>
            <p:cNvSpPr>
              <a:spLocks/>
            </p:cNvSpPr>
            <p:nvPr/>
          </p:nvSpPr>
          <p:spPr bwMode="auto">
            <a:xfrm>
              <a:off x="6399214" y="8009436"/>
              <a:ext cx="2528886" cy="1552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Open Sans Bold" charset="0"/>
                </a:rPr>
                <a:t>Vehicle Supply</a:t>
              </a:r>
              <a:endPara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 Bold" charset="0"/>
              </a:endParaRPr>
            </a:p>
          </p:txBody>
        </p:sp>
        <p:sp>
          <p:nvSpPr>
            <p:cNvPr id="14" name="Rectangle 9"/>
            <p:cNvSpPr>
              <a:spLocks/>
            </p:cNvSpPr>
            <p:nvPr/>
          </p:nvSpPr>
          <p:spPr bwMode="auto">
            <a:xfrm>
              <a:off x="828742" y="7474900"/>
              <a:ext cx="3165910" cy="1711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Open Sans Bold" charset="0"/>
                </a:rPr>
                <a:t>Trip Demand</a:t>
              </a:r>
              <a:endParaRPr lang="en-US" altLang="zh-CN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charset="0"/>
              </a:endParaRPr>
            </a:p>
          </p:txBody>
        </p:sp>
        <p:sp>
          <p:nvSpPr>
            <p:cNvPr id="15" name="Rectangle 10"/>
            <p:cNvSpPr>
              <a:spLocks/>
            </p:cNvSpPr>
            <p:nvPr/>
          </p:nvSpPr>
          <p:spPr bwMode="auto">
            <a:xfrm>
              <a:off x="4179888" y="5860388"/>
              <a:ext cx="2395536" cy="2752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zh-CN" sz="12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Open Sans Bold" charset="0"/>
                </a:rPr>
                <a:t>Vehicle-to-passenger assignment</a:t>
              </a:r>
              <a:endParaRPr lang="en-US" altLang="zh-CN" sz="1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 Bold" charset="0"/>
              </a:endParaRPr>
            </a:p>
            <a:p>
              <a:pPr algn="ctr" eaLnBrk="1" hangingPunct="1"/>
              <a:endParaRPr lang="zh-CN" altLang="en-US" sz="1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 Bold" charset="0"/>
              </a:endParaRPr>
            </a:p>
          </p:txBody>
        </p:sp>
        <p:sp>
          <p:nvSpPr>
            <p:cNvPr id="16" name="Oval 11"/>
            <p:cNvSpPr>
              <a:spLocks/>
            </p:cNvSpPr>
            <p:nvPr/>
          </p:nvSpPr>
          <p:spPr bwMode="auto">
            <a:xfrm>
              <a:off x="4127500" y="3567112"/>
              <a:ext cx="6642100" cy="66421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endParaRPr lang="zh-CN" altLang="zh-CN" sz="2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Group 14"/>
            <p:cNvGrpSpPr>
              <a:grpSpLocks/>
            </p:cNvGrpSpPr>
            <p:nvPr/>
          </p:nvGrpSpPr>
          <p:grpSpPr bwMode="auto">
            <a:xfrm>
              <a:off x="1917700" y="6019800"/>
              <a:ext cx="1841500" cy="1612900"/>
              <a:chOff x="0" y="0"/>
              <a:chExt cx="1160" cy="1015"/>
            </a:xfrm>
          </p:grpSpPr>
          <p:sp>
            <p:nvSpPr>
              <p:cNvPr id="25" name="AutoShape 12"/>
              <p:cNvSpPr>
                <a:spLocks/>
              </p:cNvSpPr>
              <p:nvPr/>
            </p:nvSpPr>
            <p:spPr bwMode="auto">
              <a:xfrm>
                <a:off x="181" y="181"/>
                <a:ext cx="417" cy="2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0661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5"/>
                      <a:pt x="421" y="21600"/>
                      <a:pt x="939" y="21600"/>
                    </a:cubicBezTo>
                    <a:cubicBezTo>
                      <a:pt x="1457" y="21600"/>
                      <a:pt x="1878" y="20955"/>
                      <a:pt x="1878" y="20160"/>
                    </a:cubicBezTo>
                    <a:cubicBezTo>
                      <a:pt x="1878" y="10956"/>
                      <a:pt x="10655" y="2880"/>
                      <a:pt x="20661" y="2880"/>
                    </a:cubicBezTo>
                    <a:cubicBezTo>
                      <a:pt x="21179" y="2880"/>
                      <a:pt x="21600" y="2235"/>
                      <a:pt x="21600" y="1440"/>
                    </a:cubicBezTo>
                    <a:cubicBezTo>
                      <a:pt x="21600" y="645"/>
                      <a:pt x="21179" y="0"/>
                      <a:pt x="2066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zh-CN" altLang="en-US" sz="675"/>
              </a:p>
            </p:txBody>
          </p:sp>
          <p:sp>
            <p:nvSpPr>
              <p:cNvPr id="26" name="AutoShape 13"/>
              <p:cNvSpPr>
                <a:spLocks/>
              </p:cNvSpPr>
              <p:nvPr/>
            </p:nvSpPr>
            <p:spPr bwMode="auto">
              <a:xfrm>
                <a:off x="0" y="0"/>
                <a:ext cx="1160" cy="10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7" y="16918"/>
                      <a:pt x="8913" y="16812"/>
                    </a:cubicBezTo>
                    <a:cubicBezTo>
                      <a:pt x="8847" y="16800"/>
                      <a:pt x="8782" y="16795"/>
                      <a:pt x="8717" y="16795"/>
                    </a:cubicBezTo>
                    <a:cubicBezTo>
                      <a:pt x="8316" y="16795"/>
                      <a:pt x="7932" y="16999"/>
                      <a:pt x="7674" y="17359"/>
                    </a:cubicBezTo>
                    <a:cubicBezTo>
                      <a:pt x="7384" y="17762"/>
                      <a:pt x="6563" y="18657"/>
                      <a:pt x="5591" y="19318"/>
                    </a:cubicBezTo>
                    <a:cubicBezTo>
                      <a:pt x="5854" y="18628"/>
                      <a:pt x="6061" y="17854"/>
                      <a:pt x="6074" y="17056"/>
                    </a:cubicBezTo>
                    <a:cubicBezTo>
                      <a:pt x="6078" y="17007"/>
                      <a:pt x="6080" y="16957"/>
                      <a:pt x="6080" y="16914"/>
                    </a:cubicBezTo>
                    <a:cubicBezTo>
                      <a:pt x="6080" y="16335"/>
                      <a:pt x="5796" y="15803"/>
                      <a:pt x="5345" y="15540"/>
                    </a:cubicBezTo>
                    <a:cubicBezTo>
                      <a:pt x="2843" y="14080"/>
                      <a:pt x="1350" y="11731"/>
                      <a:pt x="1350" y="9257"/>
                    </a:cubicBezTo>
                    <a:cubicBezTo>
                      <a:pt x="1350" y="5003"/>
                      <a:pt x="5589" y="1543"/>
                      <a:pt x="10800" y="1543"/>
                    </a:cubicBezTo>
                    <a:cubicBezTo>
                      <a:pt x="16011" y="1543"/>
                      <a:pt x="20250" y="5003"/>
                      <a:pt x="20250" y="9257"/>
                    </a:cubicBezTo>
                    <a:cubicBezTo>
                      <a:pt x="20250" y="13511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5"/>
                      <a:pt x="0" y="9257"/>
                    </a:cubicBezTo>
                    <a:cubicBezTo>
                      <a:pt x="0" y="12441"/>
                      <a:pt x="1876" y="15248"/>
                      <a:pt x="4730" y="16914"/>
                    </a:cubicBezTo>
                    <a:cubicBezTo>
                      <a:pt x="4730" y="16935"/>
                      <a:pt x="4725" y="16949"/>
                      <a:pt x="4725" y="16971"/>
                    </a:cubicBezTo>
                    <a:cubicBezTo>
                      <a:pt x="4725" y="18355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10"/>
                      <a:pt x="3375" y="20803"/>
                      <a:pt x="3375" y="20901"/>
                    </a:cubicBezTo>
                    <a:cubicBezTo>
                      <a:pt x="3375" y="21287"/>
                      <a:pt x="3648" y="21600"/>
                      <a:pt x="3986" y="21600"/>
                    </a:cubicBezTo>
                    <a:cubicBezTo>
                      <a:pt x="4050" y="21600"/>
                      <a:pt x="4161" y="21580"/>
                      <a:pt x="4159" y="21590"/>
                    </a:cubicBezTo>
                    <a:cubicBezTo>
                      <a:pt x="6268" y="21195"/>
                      <a:pt x="8255" y="18980"/>
                      <a:pt x="8717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5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zh-CN" altLang="en-US" sz="675"/>
              </a:p>
            </p:txBody>
          </p:sp>
        </p:grpSp>
        <p:sp>
          <p:nvSpPr>
            <p:cNvPr id="18" name="AutoShape 15"/>
            <p:cNvSpPr>
              <a:spLocks/>
            </p:cNvSpPr>
            <p:nvPr/>
          </p:nvSpPr>
          <p:spPr bwMode="auto">
            <a:xfrm>
              <a:off x="6705600" y="6069012"/>
              <a:ext cx="1612900" cy="1612900"/>
            </a:xfrm>
            <a:custGeom>
              <a:avLst/>
              <a:gdLst>
                <a:gd name="T0" fmla="*/ 2147483646 w 21543"/>
                <a:gd name="T1" fmla="*/ 2147483646 h 21600"/>
                <a:gd name="T2" fmla="*/ 2147483646 w 21543"/>
                <a:gd name="T3" fmla="*/ 2147483646 h 21600"/>
                <a:gd name="T4" fmla="*/ 2147483646 w 21543"/>
                <a:gd name="T5" fmla="*/ 2147483646 h 21600"/>
                <a:gd name="T6" fmla="*/ 2147483646 w 21543"/>
                <a:gd name="T7" fmla="*/ 2147483646 h 21600"/>
                <a:gd name="T8" fmla="*/ 2147483646 w 21543"/>
                <a:gd name="T9" fmla="*/ 2147483646 h 21600"/>
                <a:gd name="T10" fmla="*/ 2147483646 w 21543"/>
                <a:gd name="T11" fmla="*/ 2147483646 h 21600"/>
                <a:gd name="T12" fmla="*/ 2147483646 w 21543"/>
                <a:gd name="T13" fmla="*/ 2147483646 h 21600"/>
                <a:gd name="T14" fmla="*/ 2147483646 w 21543"/>
                <a:gd name="T15" fmla="*/ 2147483646 h 21600"/>
                <a:gd name="T16" fmla="*/ 2147483646 w 21543"/>
                <a:gd name="T17" fmla="*/ 2147483646 h 21600"/>
                <a:gd name="T18" fmla="*/ 2147483646 w 21543"/>
                <a:gd name="T19" fmla="*/ 2147483646 h 21600"/>
                <a:gd name="T20" fmla="*/ 2147483646 w 21543"/>
                <a:gd name="T21" fmla="*/ 2147483646 h 21600"/>
                <a:gd name="T22" fmla="*/ 2147483646 w 21543"/>
                <a:gd name="T23" fmla="*/ 2147483646 h 21600"/>
                <a:gd name="T24" fmla="*/ 2147483646 w 21543"/>
                <a:gd name="T25" fmla="*/ 2147483646 h 21600"/>
                <a:gd name="T26" fmla="*/ 2147483646 w 21543"/>
                <a:gd name="T27" fmla="*/ 2147483646 h 21600"/>
                <a:gd name="T28" fmla="*/ 2147483646 w 21543"/>
                <a:gd name="T29" fmla="*/ 2147483646 h 21600"/>
                <a:gd name="T30" fmla="*/ 2147483646 w 21543"/>
                <a:gd name="T31" fmla="*/ 2147483646 h 21600"/>
                <a:gd name="T32" fmla="*/ 2147483646 w 21543"/>
                <a:gd name="T33" fmla="*/ 0 h 21600"/>
                <a:gd name="T34" fmla="*/ 2147483646 w 21543"/>
                <a:gd name="T35" fmla="*/ 2147483646 h 21600"/>
                <a:gd name="T36" fmla="*/ 2147483646 w 21543"/>
                <a:gd name="T37" fmla="*/ 2147483646 h 21600"/>
                <a:gd name="T38" fmla="*/ 94422069 w 21543"/>
                <a:gd name="T39" fmla="*/ 2147483646 h 21600"/>
                <a:gd name="T40" fmla="*/ 2147483646 w 21543"/>
                <a:gd name="T41" fmla="*/ 2147483646 h 21600"/>
                <a:gd name="T42" fmla="*/ 2147483646 w 21543"/>
                <a:gd name="T43" fmla="*/ 2147483646 h 21600"/>
                <a:gd name="T44" fmla="*/ 2147483646 w 21543"/>
                <a:gd name="T45" fmla="*/ 2147483646 h 21600"/>
                <a:gd name="T46" fmla="*/ 2147483646 w 21543"/>
                <a:gd name="T47" fmla="*/ 2147483646 h 21600"/>
                <a:gd name="T48" fmla="*/ 2147483646 w 21543"/>
                <a:gd name="T49" fmla="*/ 2147483646 h 21600"/>
                <a:gd name="T50" fmla="*/ 2147483646 w 21543"/>
                <a:gd name="T51" fmla="*/ 2147483646 h 21600"/>
                <a:gd name="T52" fmla="*/ 2147483646 w 21543"/>
                <a:gd name="T53" fmla="*/ 2147483646 h 21600"/>
                <a:gd name="T54" fmla="*/ 2147483646 w 21543"/>
                <a:gd name="T55" fmla="*/ 2147483646 h 21600"/>
                <a:gd name="T56" fmla="*/ 2147483646 w 21543"/>
                <a:gd name="T57" fmla="*/ 2147483646 h 21600"/>
                <a:gd name="T58" fmla="*/ 2147483646 w 21543"/>
                <a:gd name="T59" fmla="*/ 2147483646 h 21600"/>
                <a:gd name="T60" fmla="*/ 2147483646 w 21543"/>
                <a:gd name="T61" fmla="*/ 2147483646 h 21600"/>
                <a:gd name="T62" fmla="*/ 2147483646 w 21543"/>
                <a:gd name="T63" fmla="*/ 2147483646 h 21600"/>
                <a:gd name="T64" fmla="*/ 2147483646 w 21543"/>
                <a:gd name="T65" fmla="*/ 2147483646 h 216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1"/>
                  </a:lnTo>
                  <a:cubicBezTo>
                    <a:pt x="11089" y="17626"/>
                    <a:pt x="10947" y="17608"/>
                    <a:pt x="10806" y="17600"/>
                  </a:cubicBezTo>
                  <a:lnTo>
                    <a:pt x="19660" y="3838"/>
                  </a:lnTo>
                  <a:cubicBezTo>
                    <a:pt x="19660" y="3838"/>
                    <a:pt x="16976" y="19986"/>
                    <a:pt x="16976" y="19986"/>
                  </a:cubicBezTo>
                  <a:close/>
                  <a:moveTo>
                    <a:pt x="6859" y="16245"/>
                  </a:moveTo>
                  <a:cubicBezTo>
                    <a:pt x="6858" y="16242"/>
                    <a:pt x="6856" y="16241"/>
                    <a:pt x="6854" y="16238"/>
                  </a:cubicBezTo>
                  <a:lnTo>
                    <a:pt x="19607" y="2552"/>
                  </a:lnTo>
                  <a:lnTo>
                    <a:pt x="8735" y="19537"/>
                  </a:lnTo>
                  <a:cubicBezTo>
                    <a:pt x="8735" y="19537"/>
                    <a:pt x="6859" y="16245"/>
                    <a:pt x="6859" y="16245"/>
                  </a:cubicBezTo>
                  <a:close/>
                  <a:moveTo>
                    <a:pt x="2111" y="14025"/>
                  </a:moveTo>
                  <a:lnTo>
                    <a:pt x="17713" y="3595"/>
                  </a:lnTo>
                  <a:lnTo>
                    <a:pt x="6369" y="15770"/>
                  </a:lnTo>
                  <a:cubicBezTo>
                    <a:pt x="6309" y="15735"/>
                    <a:pt x="6256" y="15687"/>
                    <a:pt x="6191" y="15661"/>
                  </a:cubicBezTo>
                  <a:cubicBezTo>
                    <a:pt x="6191" y="15661"/>
                    <a:pt x="2111" y="14025"/>
                    <a:pt x="2111" y="14025"/>
                  </a:cubicBezTo>
                  <a:close/>
                  <a:moveTo>
                    <a:pt x="21234" y="108"/>
                  </a:moveTo>
                  <a:cubicBezTo>
                    <a:pt x="21123" y="36"/>
                    <a:pt x="20996" y="0"/>
                    <a:pt x="20869" y="0"/>
                  </a:cubicBezTo>
                  <a:cubicBezTo>
                    <a:pt x="20739" y="0"/>
                    <a:pt x="20609" y="37"/>
                    <a:pt x="20496" y="113"/>
                  </a:cubicBezTo>
                  <a:lnTo>
                    <a:pt x="299" y="13613"/>
                  </a:lnTo>
                  <a:cubicBezTo>
                    <a:pt x="91" y="13752"/>
                    <a:pt x="-23" y="13996"/>
                    <a:pt x="3" y="14245"/>
                  </a:cubicBezTo>
                  <a:cubicBezTo>
                    <a:pt x="29" y="14494"/>
                    <a:pt x="190" y="14709"/>
                    <a:pt x="423" y="14801"/>
                  </a:cubicBezTo>
                  <a:lnTo>
                    <a:pt x="5690" y="16915"/>
                  </a:lnTo>
                  <a:lnTo>
                    <a:pt x="8167" y="21260"/>
                  </a:lnTo>
                  <a:cubicBezTo>
                    <a:pt x="8285" y="21468"/>
                    <a:pt x="8505" y="21597"/>
                    <a:pt x="8744" y="21600"/>
                  </a:cubicBezTo>
                  <a:lnTo>
                    <a:pt x="8751" y="21600"/>
                  </a:lnTo>
                  <a:cubicBezTo>
                    <a:pt x="8987" y="21600"/>
                    <a:pt x="9207" y="21475"/>
                    <a:pt x="9329" y="21272"/>
                  </a:cubicBezTo>
                  <a:lnTo>
                    <a:pt x="10727" y="18934"/>
                  </a:lnTo>
                  <a:lnTo>
                    <a:pt x="17253" y="21551"/>
                  </a:lnTo>
                  <a:cubicBezTo>
                    <a:pt x="17333" y="21584"/>
                    <a:pt x="17418" y="21600"/>
                    <a:pt x="17503" y="21600"/>
                  </a:cubicBezTo>
                  <a:cubicBezTo>
                    <a:pt x="17617" y="21600"/>
                    <a:pt x="17731" y="21571"/>
                    <a:pt x="17833" y="21513"/>
                  </a:cubicBezTo>
                  <a:cubicBezTo>
                    <a:pt x="18010" y="21413"/>
                    <a:pt x="18134" y="21238"/>
                    <a:pt x="18167" y="21036"/>
                  </a:cubicBezTo>
                  <a:lnTo>
                    <a:pt x="21533" y="786"/>
                  </a:lnTo>
                  <a:cubicBezTo>
                    <a:pt x="21577" y="521"/>
                    <a:pt x="21460" y="254"/>
                    <a:pt x="21234" y="10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 sz="675"/>
            </a:p>
          </p:txBody>
        </p:sp>
        <p:sp>
          <p:nvSpPr>
            <p:cNvPr id="19" name="Oval 7"/>
            <p:cNvSpPr>
              <a:spLocks/>
            </p:cNvSpPr>
            <p:nvPr/>
          </p:nvSpPr>
          <p:spPr bwMode="auto">
            <a:xfrm>
              <a:off x="8885238" y="3783012"/>
              <a:ext cx="6226175" cy="6235700"/>
            </a:xfrm>
            <a:prstGeom prst="ellipse">
              <a:avLst/>
            </a:prstGeom>
            <a:solidFill>
              <a:srgbClr val="CC99FF">
                <a:alpha val="50195"/>
              </a:srgbClr>
            </a:solidFill>
            <a:ln w="25400">
              <a:solidFill>
                <a:srgbClr val="378092">
                  <a:alpha val="50195"/>
                </a:srgb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endParaRPr lang="zh-CN" altLang="zh-CN" sz="2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8"/>
            <p:cNvSpPr>
              <a:spLocks/>
            </p:cNvSpPr>
            <p:nvPr/>
          </p:nvSpPr>
          <p:spPr bwMode="auto">
            <a:xfrm>
              <a:off x="10452259" y="4618398"/>
              <a:ext cx="4078836" cy="1093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zh-CN" sz="11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Open Sans Bold" charset="0"/>
                </a:rPr>
                <a:t>Capacity</a:t>
              </a:r>
              <a:r>
                <a:rPr lang="zh-CN" altLang="en-US" sz="11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Open Sans Bold" charset="0"/>
                </a:rPr>
                <a:t>：</a:t>
              </a:r>
              <a:endParaRPr lang="zh-CN" altLang="en-US" sz="11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 Bold" charset="0"/>
              </a:endParaRPr>
            </a:p>
            <a:p>
              <a:pPr algn="ctr" eaLnBrk="1" hangingPunct="1"/>
              <a:r>
                <a:rPr lang="en-US" altLang="zh-CN" sz="11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Open Sans Bold" charset="0"/>
                </a:rPr>
                <a:t>Road/transit line/Signal/Depot/Parking</a:t>
              </a:r>
              <a:endParaRPr lang="zh-CN" altLang="en-US" sz="11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 Bold" charset="0"/>
              </a:endParaRPr>
            </a:p>
          </p:txBody>
        </p:sp>
        <p:sp>
          <p:nvSpPr>
            <p:cNvPr id="21" name="Rectangle 10"/>
            <p:cNvSpPr>
              <a:spLocks/>
            </p:cNvSpPr>
            <p:nvPr/>
          </p:nvSpPr>
          <p:spPr bwMode="auto">
            <a:xfrm>
              <a:off x="8594724" y="6375398"/>
              <a:ext cx="2406652" cy="1513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zh-CN" sz="12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Open Sans Bold" charset="0"/>
                </a:rPr>
                <a:t>Routing and Congestion</a:t>
              </a:r>
              <a:endParaRPr lang="zh-CN" altLang="en-US" sz="1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 Bold" charset="0"/>
              </a:endParaRPr>
            </a:p>
          </p:txBody>
        </p:sp>
        <p:sp>
          <p:nvSpPr>
            <p:cNvPr id="22" name="Oval 11"/>
            <p:cNvSpPr>
              <a:spLocks/>
            </p:cNvSpPr>
            <p:nvPr/>
          </p:nvSpPr>
          <p:spPr bwMode="auto">
            <a:xfrm>
              <a:off x="8674100" y="3568700"/>
              <a:ext cx="6642100" cy="6642100"/>
            </a:xfrm>
            <a:prstGeom prst="ellipse">
              <a:avLst/>
            </a:prstGeom>
            <a:noFill/>
            <a:ln w="25400">
              <a:solidFill>
                <a:srgbClr val="CDCDC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endParaRPr lang="zh-CN" altLang="zh-CN" sz="2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4586" y="6122987"/>
              <a:ext cx="1497013" cy="1497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Rectangle 8"/>
            <p:cNvSpPr>
              <a:spLocks/>
            </p:cNvSpPr>
            <p:nvPr/>
          </p:nvSpPr>
          <p:spPr bwMode="auto">
            <a:xfrm>
              <a:off x="10352522" y="8081330"/>
              <a:ext cx="4278314" cy="135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Open Sans Bold" charset="0"/>
                </a:rPr>
                <a:t>Infrastructure </a:t>
              </a:r>
              <a:r>
                <a:rPr lang="en-US" altLang="zh-CN" sz="18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Open Sans Bold" charset="0"/>
                </a:rPr>
                <a:t>D</a:t>
              </a:r>
              <a:r>
                <a:rPr lang="en-US" altLang="zh-CN" sz="18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Open Sans Bold" charset="0"/>
                </a:rPr>
                <a:t>esign</a:t>
              </a:r>
              <a:endParaRPr lang="zh-CN" altLang="en-US" sz="1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 Bold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63801" y="5186649"/>
            <a:ext cx="7550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optimize demand, </a:t>
            </a:r>
            <a:r>
              <a:rPr lang="en-US" sz="2400" b="1" dirty="0">
                <a:solidFill>
                  <a:srgbClr val="C00000"/>
                </a:solidFill>
              </a:rPr>
              <a:t>supply</a:t>
            </a:r>
            <a:r>
              <a:rPr lang="en-US" sz="2400" dirty="0"/>
              <a:t> and infrastructure?</a:t>
            </a:r>
            <a:endParaRPr lang="en-US" sz="2400" dirty="0"/>
          </a:p>
        </p:txBody>
      </p:sp>
      <p:sp>
        <p:nvSpPr>
          <p:cNvPr id="27" name="Rectangle 8"/>
          <p:cNvSpPr>
            <a:spLocks/>
          </p:cNvSpPr>
          <p:nvPr/>
        </p:nvSpPr>
        <p:spPr bwMode="auto">
          <a:xfrm>
            <a:off x="1558445" y="1892597"/>
            <a:ext cx="1461432" cy="736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5600">
                <a:solidFill>
                  <a:srgbClr val="000000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>
              <a:defRPr sz="5600">
                <a:solidFill>
                  <a:srgbClr val="000000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>
              <a:defRPr sz="5600">
                <a:solidFill>
                  <a:srgbClr val="000000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>
              <a:defRPr sz="5600">
                <a:solidFill>
                  <a:srgbClr val="000000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>
              <a:defRPr sz="5600">
                <a:solidFill>
                  <a:srgbClr val="000000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algn="ctr" eaLnBrk="1" hangingPunct="1"/>
            <a:r>
              <a:rPr lang="en-US" altLang="zh-CN" sz="1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 Bold" charset="0"/>
              </a:rPr>
              <a:t>Pickup/drop-off location</a:t>
            </a:r>
          </a:p>
          <a:p>
            <a:pPr algn="ctr" eaLnBrk="1" hangingPunct="1"/>
            <a:r>
              <a:rPr lang="en-US" altLang="zh-CN" sz="1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 Bold" charset="0"/>
              </a:rPr>
              <a:t>Time windows</a:t>
            </a:r>
          </a:p>
          <a:p>
            <a:pPr algn="ctr" eaLnBrk="1" hangingPunct="1"/>
            <a:r>
              <a:rPr lang="en-US" altLang="zh-CN" sz="1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 Bold" charset="0"/>
              </a:rPr>
              <a:t>Origin/destination</a:t>
            </a:r>
            <a:endParaRPr lang="zh-CN" altLang="en-US" sz="11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 Bold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9159" y="494156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1</a:t>
            </a:r>
            <a:r>
              <a:rPr lang="en-US" sz="2400" b="1" dirty="0">
                <a:solidFill>
                  <a:srgbClr val="702E3C"/>
                </a:solidFill>
              </a:rPr>
              <a:t>. Introduction</a:t>
            </a:r>
            <a:endParaRPr lang="en-US" sz="2400" b="1" dirty="0">
              <a:solidFill>
                <a:srgbClr val="702E3C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75453" y="987487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44" y="5791826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8714" r="24236"/>
          <a:stretch/>
        </p:blipFill>
        <p:spPr>
          <a:xfrm>
            <a:off x="4407480" y="1729356"/>
            <a:ext cx="4184074" cy="36575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3168139"/>
            <a:ext cx="231895" cy="2803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447" y="4875711"/>
            <a:ext cx="231895" cy="2803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378" y="4326954"/>
            <a:ext cx="231895" cy="2803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947" y="4194482"/>
            <a:ext cx="231895" cy="2803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907" y="3099509"/>
            <a:ext cx="231895" cy="2803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326" y="2052684"/>
            <a:ext cx="231895" cy="2803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447" y="2079855"/>
            <a:ext cx="231895" cy="2803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960" y="2313982"/>
            <a:ext cx="231895" cy="2803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964" y="4248583"/>
            <a:ext cx="231895" cy="2803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013" y="3636615"/>
            <a:ext cx="231895" cy="2803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255" y="3914690"/>
            <a:ext cx="231895" cy="2803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273" y="2575519"/>
            <a:ext cx="528121" cy="3221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802" y="3719589"/>
            <a:ext cx="528121" cy="3221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1" y="5032252"/>
            <a:ext cx="528121" cy="32218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367" y="3510765"/>
            <a:ext cx="528121" cy="3221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671" y="3279134"/>
            <a:ext cx="528121" cy="32218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850" y="4901931"/>
            <a:ext cx="528121" cy="3221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388" y="1778729"/>
            <a:ext cx="528121" cy="3221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009" y="1797531"/>
            <a:ext cx="528121" cy="32218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09159" y="1641022"/>
            <a:ext cx="3967796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accent4">
                    <a:lumMod val="50000"/>
                  </a:schemeClr>
                </a:solidFill>
              </a:rPr>
              <a:t>Key questions</a:t>
            </a:r>
            <a:r>
              <a:rPr lang="en-US" sz="2100" dirty="0">
                <a:solidFill>
                  <a:schemeClr val="accent4">
                    <a:lumMod val="50000"/>
                  </a:schemeClr>
                </a:solidFill>
              </a:rPr>
              <a:t>:</a:t>
            </a:r>
          </a:p>
          <a:p>
            <a:pPr marL="257175" indent="-257175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dirty="0"/>
              <a:t>How many autonomous vehicles do we need</a:t>
            </a:r>
            <a:r>
              <a:rPr lang="en-US" dirty="0"/>
              <a:t>?</a:t>
            </a:r>
            <a:endParaRPr lang="en-US" dirty="0"/>
          </a:p>
          <a:p>
            <a:pPr marL="257175" indent="-257175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dirty="0"/>
              <a:t>How </a:t>
            </a:r>
            <a:r>
              <a:rPr lang="en-US" dirty="0"/>
              <a:t>many passengers can we serve</a:t>
            </a:r>
            <a:r>
              <a:rPr lang="en-US" dirty="0"/>
              <a:t>?</a:t>
            </a:r>
            <a:endParaRPr lang="en-US" dirty="0"/>
          </a:p>
          <a:p>
            <a:pPr marL="257175" indent="-257175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dirty="0"/>
              <a:t>How </a:t>
            </a:r>
            <a:r>
              <a:rPr lang="en-US" dirty="0"/>
              <a:t>to capture the new traffic congestion</a:t>
            </a:r>
            <a:r>
              <a:rPr lang="en-US" dirty="0"/>
              <a:t>?</a:t>
            </a:r>
          </a:p>
          <a:p>
            <a:pPr marL="257175" indent="-257175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dirty="0"/>
              <a:t>What is the best vehicle routing and </a:t>
            </a:r>
            <a:r>
              <a:rPr lang="en-US" dirty="0"/>
              <a:t>vehicle-to-passenger assignment </a:t>
            </a:r>
            <a:r>
              <a:rPr lang="en-US" dirty="0"/>
              <a:t>solution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09159" y="494156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1</a:t>
            </a:r>
            <a:r>
              <a:rPr lang="en-US" sz="2400" b="1" dirty="0">
                <a:solidFill>
                  <a:srgbClr val="702E3C"/>
                </a:solidFill>
              </a:rPr>
              <a:t>. Introduction</a:t>
            </a:r>
            <a:endParaRPr lang="en-US" sz="2400" b="1" dirty="0">
              <a:solidFill>
                <a:srgbClr val="702E3C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375453" y="987487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44" y="5791826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2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5453" y="1220593"/>
            <a:ext cx="432002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0070C0"/>
                </a:solidFill>
              </a:rPr>
              <a:t>Traffic Assignment Problem:</a:t>
            </a:r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sz="1500" b="1" dirty="0"/>
              <a:t>Network</a:t>
            </a:r>
            <a:r>
              <a:rPr lang="en-US" sz="1500" dirty="0"/>
              <a:t>: Physical traffic network</a:t>
            </a:r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sz="1500" b="1" dirty="0"/>
              <a:t>Objective </a:t>
            </a:r>
            <a:r>
              <a:rPr lang="en-US" sz="1500" b="1" dirty="0"/>
              <a:t>function</a:t>
            </a:r>
            <a:r>
              <a:rPr lang="en-US" sz="1500" dirty="0"/>
              <a:t>: </a:t>
            </a:r>
            <a:r>
              <a:rPr lang="en-US" sz="1500" dirty="0">
                <a:solidFill>
                  <a:srgbClr val="800000"/>
                </a:solidFill>
              </a:rPr>
              <a:t>System Optimal or User Equilibrium </a:t>
            </a:r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sz="1500" b="1" dirty="0"/>
              <a:t>Road capacity</a:t>
            </a:r>
            <a:r>
              <a:rPr lang="en-US" sz="1500" dirty="0"/>
              <a:t>: considered to capture road congestions</a:t>
            </a:r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sz="1500" b="1" dirty="0"/>
              <a:t>V</a:t>
            </a:r>
            <a:r>
              <a:rPr lang="en-US" sz="1500" b="1" dirty="0"/>
              <a:t>ehicle-to-passenger assignment</a:t>
            </a:r>
            <a:r>
              <a:rPr lang="en-US" sz="1500" dirty="0"/>
              <a:t>: given in advance</a:t>
            </a:r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sz="1500" b="1" dirty="0"/>
              <a:t>Passenger trip </a:t>
            </a:r>
            <a:r>
              <a:rPr lang="en-US" sz="1500" b="1" dirty="0"/>
              <a:t>request</a:t>
            </a:r>
            <a:r>
              <a:rPr lang="en-US" sz="1500" dirty="0"/>
              <a:t>: has the same origin </a:t>
            </a:r>
            <a:r>
              <a:rPr lang="en-US" sz="1500" dirty="0"/>
              <a:t>and destination </a:t>
            </a:r>
            <a:r>
              <a:rPr lang="en-US" sz="1500" dirty="0"/>
              <a:t>as that of the assigned vehicles</a:t>
            </a:r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sz="1500" b="1" dirty="0"/>
              <a:t>Vehicle carrying capacity</a:t>
            </a:r>
            <a:r>
              <a:rPr lang="en-US" sz="1500" dirty="0"/>
              <a:t>: not explicitly considered</a:t>
            </a:r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sz="1500" b="1" dirty="0"/>
              <a:t>Variable</a:t>
            </a:r>
            <a:r>
              <a:rPr lang="en-US" sz="1500" dirty="0"/>
              <a:t>: usually continuous vehicle flow</a:t>
            </a:r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864" y="1220593"/>
            <a:ext cx="4172880" cy="361009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75453" y="987487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8050" y="533380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2</a:t>
            </a:r>
            <a:r>
              <a:rPr lang="en-US" sz="2400" b="1" dirty="0">
                <a:solidFill>
                  <a:srgbClr val="702E3C"/>
                </a:solidFill>
              </a:rPr>
              <a:t>. Problem Statement</a:t>
            </a:r>
            <a:endParaRPr lang="en-US" sz="2400" b="1" dirty="0">
              <a:solidFill>
                <a:srgbClr val="702E3C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44" y="5791826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5453" y="1278142"/>
            <a:ext cx="397827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0070C0"/>
                </a:solidFill>
              </a:rPr>
              <a:t>Vehicle Routing Problem:</a:t>
            </a:r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sz="1500" b="1" dirty="0"/>
              <a:t>Network</a:t>
            </a:r>
            <a:r>
              <a:rPr lang="en-US" sz="1500" dirty="0"/>
              <a:t>: </a:t>
            </a:r>
            <a:r>
              <a:rPr lang="en-US" sz="1500" dirty="0"/>
              <a:t>Virtual point-to-point network</a:t>
            </a:r>
            <a:endParaRPr lang="en-US" sz="1500" dirty="0"/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sz="1500" b="1" dirty="0"/>
              <a:t>Objective function</a:t>
            </a:r>
            <a:r>
              <a:rPr lang="en-US" sz="1500" dirty="0"/>
              <a:t>: </a:t>
            </a:r>
            <a:r>
              <a:rPr lang="en-US" sz="1500" dirty="0">
                <a:solidFill>
                  <a:srgbClr val="800000"/>
                </a:solidFill>
              </a:rPr>
              <a:t>System </a:t>
            </a:r>
            <a:r>
              <a:rPr lang="en-US" sz="1500" dirty="0">
                <a:solidFill>
                  <a:srgbClr val="800000"/>
                </a:solidFill>
              </a:rPr>
              <a:t>Optimal</a:t>
            </a:r>
            <a:endParaRPr lang="en-US" sz="1500" dirty="0">
              <a:solidFill>
                <a:srgbClr val="800000"/>
              </a:solidFill>
            </a:endParaRPr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sz="1500" b="1" dirty="0"/>
              <a:t>Traffic congestion</a:t>
            </a:r>
            <a:r>
              <a:rPr lang="en-US" sz="1500" dirty="0"/>
              <a:t>: </a:t>
            </a:r>
            <a:r>
              <a:rPr lang="en-US" sz="1500" dirty="0"/>
              <a:t>not explicitly considered</a:t>
            </a:r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sz="1500" b="1" dirty="0"/>
              <a:t>Vehicle-to-passenger </a:t>
            </a:r>
            <a:r>
              <a:rPr lang="en-US" sz="1500" b="1" dirty="0"/>
              <a:t>assignment</a:t>
            </a:r>
            <a:r>
              <a:rPr lang="en-US" sz="1500" dirty="0"/>
              <a:t>: </a:t>
            </a:r>
            <a:r>
              <a:rPr lang="en-US" sz="1500" dirty="0"/>
              <a:t>will be found</a:t>
            </a:r>
            <a:endParaRPr lang="en-US" sz="1500" dirty="0"/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sz="1500" b="1" dirty="0"/>
              <a:t>Passenger trip request</a:t>
            </a:r>
            <a:r>
              <a:rPr lang="en-US" sz="1500" dirty="0"/>
              <a:t>: </a:t>
            </a:r>
            <a:r>
              <a:rPr lang="en-US" sz="1500" dirty="0"/>
              <a:t>has specific pick-up and drop-off location with time windows</a:t>
            </a:r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sz="1500" b="1" dirty="0"/>
              <a:t>Vehicle carrying </a:t>
            </a:r>
            <a:r>
              <a:rPr lang="en-US" sz="1500" b="1" dirty="0"/>
              <a:t>capacity: </a:t>
            </a:r>
            <a:r>
              <a:rPr lang="en-US" sz="1500" dirty="0"/>
              <a:t>considered</a:t>
            </a:r>
            <a:endParaRPr lang="en-US" sz="1500" dirty="0"/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sz="1500" b="1" dirty="0"/>
              <a:t>Variable</a:t>
            </a:r>
            <a:r>
              <a:rPr lang="en-US" sz="1500" dirty="0"/>
              <a:t>: </a:t>
            </a:r>
            <a:r>
              <a:rPr lang="en-US" sz="1500" dirty="0"/>
              <a:t>discrete vehicle routing and scheduling</a:t>
            </a:r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980" y="1191044"/>
            <a:ext cx="3829691" cy="432002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75453" y="987487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8050" y="496436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2</a:t>
            </a:r>
            <a:r>
              <a:rPr lang="en-US" sz="2400" b="1" dirty="0">
                <a:solidFill>
                  <a:srgbClr val="702E3C"/>
                </a:solidFill>
              </a:rPr>
              <a:t>. Problem Statement</a:t>
            </a:r>
            <a:endParaRPr lang="en-US" sz="2400" b="1" dirty="0">
              <a:solidFill>
                <a:srgbClr val="702E3C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44" y="5791826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19035</TotalTime>
  <Words>1826</Words>
  <Application>Microsoft Office PowerPoint</Application>
  <PresentationFormat>On-screen Show (4:3)</PresentationFormat>
  <Paragraphs>393</Paragraphs>
  <Slides>38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4" baseType="lpstr">
      <vt:lpstr>Gill Sans</vt:lpstr>
      <vt:lpstr>微软雅黑</vt:lpstr>
      <vt:lpstr>Open Sans</vt:lpstr>
      <vt:lpstr>Open Sans Bold</vt:lpstr>
      <vt:lpstr>SimSun</vt:lpstr>
      <vt:lpstr>SimSun</vt:lpstr>
      <vt:lpstr>华文楷体</vt:lpstr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Retrospect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</dc:creator>
  <cp:lastModifiedBy>JIANGTAO LIU (Student)</cp:lastModifiedBy>
  <cp:revision>761</cp:revision>
  <cp:lastPrinted>2018-10-18T17:01:09Z</cp:lastPrinted>
  <dcterms:created xsi:type="dcterms:W3CDTF">2014-11-03T18:53:50Z</dcterms:created>
  <dcterms:modified xsi:type="dcterms:W3CDTF">2018-10-24T18:26:09Z</dcterms:modified>
</cp:coreProperties>
</file>